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ppt/ink/ink2.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63" r:id="rId3"/>
    <p:sldId id="264" r:id="rId4"/>
    <p:sldId id="265" r:id="rId5"/>
    <p:sldId id="283" r:id="rId6"/>
    <p:sldId id="289" r:id="rId7"/>
    <p:sldId id="309" r:id="rId8"/>
    <p:sldId id="308" r:id="rId9"/>
    <p:sldId id="299" r:id="rId10"/>
    <p:sldId id="290" r:id="rId11"/>
    <p:sldId id="291" r:id="rId12"/>
    <p:sldId id="292" r:id="rId13"/>
    <p:sldId id="284" r:id="rId14"/>
    <p:sldId id="285" r:id="rId15"/>
    <p:sldId id="293" r:id="rId16"/>
    <p:sldId id="286" r:id="rId17"/>
    <p:sldId id="287" r:id="rId18"/>
    <p:sldId id="261" r:id="rId19"/>
    <p:sldId id="266" r:id="rId20"/>
    <p:sldId id="257" r:id="rId21"/>
    <p:sldId id="262" r:id="rId22"/>
    <p:sldId id="294" r:id="rId23"/>
    <p:sldId id="295" r:id="rId24"/>
    <p:sldId id="296" r:id="rId25"/>
    <p:sldId id="297" r:id="rId26"/>
    <p:sldId id="269" r:id="rId27"/>
    <p:sldId id="312" r:id="rId28"/>
    <p:sldId id="313" r:id="rId29"/>
    <p:sldId id="260" r:id="rId30"/>
    <p:sldId id="301" r:id="rId31"/>
    <p:sldId id="318" r:id="rId32"/>
    <p:sldId id="259" r:id="rId33"/>
    <p:sldId id="314" r:id="rId34"/>
    <p:sldId id="315" r:id="rId35"/>
    <p:sldId id="316" r:id="rId36"/>
    <p:sldId id="317" r:id="rId37"/>
    <p:sldId id="281" r:id="rId3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1442"/>
    <p:restoredTop sz="94762"/>
  </p:normalViewPr>
  <p:slideViewPr>
    <p:cSldViewPr snapToGrid="0" snapToObjects="1">
      <p:cViewPr varScale="1">
        <p:scale>
          <a:sx n="121" d="100"/>
          <a:sy n="121" d="100"/>
        </p:scale>
        <p:origin x="1528" y="17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8:28:50.297"/>
    </inkml:context>
    <inkml:brush xml:id="br0">
      <inkml:brushProperty name="width" value="0.1" units="cm"/>
      <inkml:brushProperty name="height" value="0.1" units="cm"/>
      <inkml:brushProperty name="color" value="#E71224"/>
    </inkml:brush>
  </inkml:definitions>
  <inkml:trace contextRef="#ctx0" brushRef="#br0">8283 216 24575,'-73'2'0,"-1"0"0,-2 0 0,-7 0 0,-8 1 0,17-1 0,-5 1 0,-4 0 0,-3 0 0,-1 0-1410,1 0 1,-3 1-1,-2 0 1,-2 1-1,-1 0 1,0 0 1409,5 0 0,-1 0 0,-1 0 0,0 1 0,-2 0 0,-1 1 0,-1-1-343,3 1 0,-1 0 0,-1 0 0,-1 1 1,-1-1-1,0 1 0,0 0 0,0 0 343,-2 1 0,0 0 0,0-1 0,-1 2 0,0-1 0,1 0 0,-1 0 0,0 1 0,-1-1 0,1 0 0,-1 1 0,0-1 0,0 1 0,0-1 0,1 1 0,1-1-78,2 0 0,0 0 0,0 0 0,0 0 0,2 0 0,-1 0 1,2 0-1,2-1 78,-6 1 0,2 0 0,1 0 0,1 0 0,1-1 0,0 1 0,2 0-205,-8 0 1,0 0 0,2 0 0,1 0-1,2 0 1,3 0 204,-5 2 0,3-1 0,1 0 0,3 1 0,4 1 413,-4 1 0,3 1 1,4 0-1,3 2-413,-6 3 0,4 2 0,5 2 1759,-17 11 0,7 4-1759,12 0 0,4 3 1932,9 1 0,4 2-1932,6 1 0,4 2 1358,7 0 0,3 1-1358,4 0 0,1 1 649,3-2 0,1 0-649,-1-3 0,1 0 0,-25 37 0,6-9 0,10-5 0,13 4 0,15 11 0,13-32 0,7 3 0,8 6 0,8 1 0,12 0 0,10-3 0,18-1 0,14-5-620,-8-16 1,8-5 0,6-1 619,-7-6 0,5-2 0,3-2 0,3 1-610,-6-3 0,3-1 1,3 1-1,1-2 1,1 1 609,-9-3 0,0 0 0,2 0 0,0 0 0,0 0 0,0-1 0,-3 0 0,1 0 0,0-1 0,-1 0 0,0 1 0,-1-1 0,13 2 0,0-1 0,-1 1 0,-1-1 0,-2 0-301,-8-1 0,-2 0 0,-1-1 1,-1 0-1,-1 0 301,10 2 0,-1-2 0,-1 1 0,0-1 0,-4 0 0,0 0 0,-1 0 0,0-1 0,-2 0 0,-1 0 0,1 0 0,1 0 0,4 1 0,1-1 0,1 1 0,2-1 0,6 0 0,2 1 0,0-1 0,2 0-355,-18-2 0,1 1 1,1-1-1,0 0 0,0 0 355,2 0 0,1 1 0,0-1 0,1 1 0,-1-1 0,1 1 0,-1-1 0,1 0 0,0 0 0,-1 1 0,-1-1 0,-1 0 0,0 0 0,-1 0 0,2 0 0,0 0 0,1 0 0,0 0 0,-1 1 0,0-1 0,-3-1 0,-1 1 0,1 0 0,-2 0 0,0 0-13,15 1 1,-1 1 0,-1 1 0,1-1 12,-2 1 0,0-1 0,1 1 0,-1 0 0,3-1 0,0 1 0,1-1 0,2 0 46,-14-2 1,2 0 0,0 0 0,2 0-1,0 0-46,7-1 0,2 1 0,1-1 0,0 0 0,0 0 0,1-1 0,0 1 0,0-1 0,0 0 0,-1 0 0,-4 0 0,0 0 0,-1 0 0,-1-1 0,-1 1-22,-4 0 1,-1-1 0,0 1 0,-2-1 0,-1 0 21,12 0 0,-2 0 0,-1 0 0,-3-1 252,-6 0 1,-2-2 0,-2 0-1,-1-1-252,14-2 0,-1-2 0,-4-3 436,-12-2 0,-2-2 0,-2-3-436,21-9 0,-5-6 0,-11-1 0,-5-4 1273,-11 2 1,-4-2-1274,-7 3 0,-2-1 1003,-1 2 0,1 0-1003,1 0 0,3 0 557,10-5 0,2-2-557,7-2 0,2-2 0,2-1 0,0-1 0,2-1 0,-1 1 60,-6 4 1,-3 0-61,-7 4 0,-3-1 0,-7 2 0,-3 0 0,-7 0 0,-4-1 0,21-35 0,-15-7 0,-17 4 0,-16-2 0,-20-9 0,-5 37 0,-7-1 0,-13-9 0,-8 0 0,-16-8 0,-10 2 0,11 15 0,-5 2 0,-5 0-577,4 6 1,-4 1 0,-4 1 0,-2 1 576,3 3 0,-3 0 0,-2 2 0,-1-1 0,-3 1-575,7 2 1,-1 1 0,-3 1-1,0-1 1,-2 1 0,0 0 574,-9-2 0,-1 1 0,-2 0 0,-1-1 0,-1 2 0,0-1-533,7 4 0,-1 0 1,0 0-1,-1 0 1,-1 1-1,-1-1 0,0 1 533,6 2 0,-1 0 0,0 0 0,-2 0 0,1 0 0,-2 0 0,1 1 0,-1-1 0,-3 0 0,0 0 0,-2 0 0,1 0 0,-1 0 0,0 1 0,1-1 0,1 1 0,3 1 0,0-1 0,0 1 0,1 0 0,0 1 0,1-1 0,1 1 0,1 0-246,-4-1 0,1 0 0,1 1 0,0 0 0,3 0 0,0 1 0,3 0 246,-17-3 0,2 0 0,2 1 0,4 1 0,2 1 155,-1 0 1,3 1-1,4 2 1,2 0-156,-10 0 0,4 2 0,3 1 708,11 4 0,3 1 0,0 1-708,-25 1 0,-1 1 0,29 3 0,-1 0 0,0 1 0,-32 0 0,1 2 0,8 0 0,5 0 815,16-1 0,7 1 0,-2 0 0,35-1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08:28:55.618"/>
    </inkml:context>
    <inkml:brush xml:id="br0">
      <inkml:brushProperty name="width" value="0.1" units="cm"/>
      <inkml:brushProperty name="height" value="0.1" units="cm"/>
      <inkml:brushProperty name="color" value="#E71224"/>
    </inkml:brush>
  </inkml:definitions>
  <inkml:trace contextRef="#ctx0" brushRef="#br0">7996 14 8712,'-66'-4'0,"9"2"0,-10 0 1265,-4 0 0,-8 1 1,-5 0-1266,0 0 0,-4 1 0,-5 0 0,-2 0 0,4 0 0,-2 1 0,-3 0 0,-2-1 0,0 2 74,12-1 0,-2 0 0,-1 0 0,0 1 0,0-1 1,0 1-75,1 0 0,-1-1 0,0 1 0,1 1 0,0-1 0,2 0 0,-10 2 0,0-1 0,2 1 0,2-1 0,3 1 278,-6 1 0,3-1 1,3 1-1,0 0-278,3 1 0,1 0 0,1 0 0,1 0 0,6 1 0,1 0 0,1 1 0,1-1 1291,-20 2 1,1 0-1,1 0-1291,-1-1 0,0 1 0,5-1 0,15-1 0,3-1 0,1 0 504,-27 0 1,2 0-505,5 0 0,1 0 0,-5 0 0,-1 1 0,-3-1 0,-4-1 698,26-1 0,-1-1 0,-3-1-698,-11 0 0,-1 0 0,-2-1 0,-1 0 0,-1-1 0,-1 1 0,20-1 0,-2 1 0,1-1 0,0 1 0,-22 0 0,1 0 0,2 1 0,10 1 0,2 0 0,2 2 539,9 0 0,3 1 0,3 1-539,-13 6 0,6 2 419,14 1 1,5 2-420,-36 20 40,18-2-40,10-4 1036,10-4-1036,11-6 0,6-3 0,2-1 0,2 3 0,-3 6 0,-2 9 0,4 12 0,6 34 0,16-24 0,21 40 0,28-30 0,-8-26 0,6 0 0,12 0 0,8-2 0,24 4 0,11-1-539,-17-11 0,6 0 1,3 1 538,-7-4 0,4-1 0,2 1 0,2 0-517,-6-3 1,2 1-1,2-1 1,1 0 0,0-1 516,2 2 0,1-1 0,0-1 0,0 1 0,0-1 0,-1-1 0,0 0 0,-1-1 0,0 0 0,-2-1-353,15 4 1,-1-2 0,-3 0 0,-1-1 352,-11-4 0,-3 0 0,-1-1 0,1 0 0,-1-2 0,-1 0 0,1-1 0,2-1 0,4 1 0,2-1 0,0-1 0,3-1 0,-9-2 0,1-1 0,1 0 0,2-1 0,0 0-462,10-1 1,2 0 0,1 0 0,0-1 0,1-1 461,1 0 0,1 0 0,0-1 0,0 0 0,0-1 0,-2 1 0,1-2 0,-1 1 0,0-1 0,-1 1-117,-6-1 0,-1 0 1,-1 0-1,0 0 1,0 0 116,-5 0 0,-1 0 0,-1 0 0,2 0 0,1-1 0,8 0 0,1 0 0,2-1 0,0 0 0,2-1-124,-10 1 1,1-1 0,1 0 0,1-1-1,0 1 1,1-2 123,3 1 0,2-1 0,0 0 0,0-1 0,1 0 0,0-1 0,-11 1 0,0 0 0,2-1 0,-1-1 0,0 1 0,-2-1 0,-1 0 0,6-1 0,0 0 0,-2 0 0,-1-1 0,-1-1 0,-3 1 8,6-2 0,-1 0 0,-3 0 0,-1-1 0,-3 0-8,6-2 0,-1 0 0,-5 0 0,-4-1 690,0-1 1,-5-1-1,-5 0-690,9-6 0,-7-1 925,-15 3 0,-4-2-925,26-17 3570,-2-5-3570,8-5 852,-38 22 1,1 0-853,4-2 0,2-1 0,1 1 0,1 1 0,1 0 0,0 2 0,1 0 0,2 0 0,0 2 0,2-1 0,0 0 0,1 0 0,-3 1 0,-1 0 0,-9 2 0,-3 1 0,20-13 0,-23 6 0,-11 3 0,-2 2 0,-5 0 0,-6 0 0,-3 3 0,-4 2 0,-2 3 0,-2 3 0,-2 0 0,-1-3 0,-2-6 0,-2-6 0,-7-5 0,-11-8 0,-17-5 0,-22-4 0,-16 0 0,-13 4 0,40 24 0,-2 2 0,-2 2 0,0 2 0,-1 0 0,-1 2 0,0 1 0,0 2 0,3 0 0,0 2 0,-42-6 0,-1 4 0,42 5 0,-2 1 0,-6 0 0,-2-1 0,-8-1 0,-2-2 0,-9-1 0,-1-2 0,-2-2 0,0 0 0,2 0 0,2 0 0,5 1 0,1 2 0,4 1 0,1 0 0,-5 0 0,-2 0 0,-5-1 0,-1-1 0,-2-1 0,0 0 0,0 0 0,1 0 0,10 1 0,1 1 0,5 1 0,2 0 0,4 2 0,1 1 0,4 1 0,0 0 0,1 1 0,1 0 0,-41-3 0,13 2 0,17 0 0,13 0 0,6-2 0,17 2 0,-20-8 0,-9-6 0,-22-8 0,-6-3 0,20 5 0,22 8 0,23 8 0,-2 4 0,-20-1 0,-33 1 0,-19 0 0,8 3 0,26 1 0,32 1 0,18 0 0</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B97798A-E565-9E4C-9857-5312652A239B}" type="datetimeFigureOut">
              <a:rPr lang="en-US" smtClean="0"/>
              <a:t>2/27/23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F7F94BE-5D2A-8E41-9CED-D5F41B766575}" type="slidenum">
              <a:rPr lang="en-US" smtClean="0"/>
              <a:t>‹#›</a:t>
            </a:fld>
            <a:endParaRPr lang="en-US"/>
          </a:p>
        </p:txBody>
      </p:sp>
    </p:spTree>
    <p:extLst>
      <p:ext uri="{BB962C8B-B14F-4D97-AF65-F5344CB8AC3E}">
        <p14:creationId xmlns:p14="http://schemas.microsoft.com/office/powerpoint/2010/main" val="40315273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B97798A-E565-9E4C-9857-5312652A239B}" type="datetimeFigureOut">
              <a:rPr lang="en-US" smtClean="0"/>
              <a:t>2/27/23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F7F94BE-5D2A-8E41-9CED-D5F41B766575}" type="slidenum">
              <a:rPr lang="en-US" smtClean="0"/>
              <a:t>‹#›</a:t>
            </a:fld>
            <a:endParaRPr lang="en-US"/>
          </a:p>
        </p:txBody>
      </p:sp>
    </p:spTree>
    <p:extLst>
      <p:ext uri="{BB962C8B-B14F-4D97-AF65-F5344CB8AC3E}">
        <p14:creationId xmlns:p14="http://schemas.microsoft.com/office/powerpoint/2010/main" val="32936946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B97798A-E565-9E4C-9857-5312652A239B}" type="datetimeFigureOut">
              <a:rPr lang="en-US" smtClean="0"/>
              <a:t>2/27/23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F7F94BE-5D2A-8E41-9CED-D5F41B766575}" type="slidenum">
              <a:rPr lang="en-US" smtClean="0"/>
              <a:t>‹#›</a:t>
            </a:fld>
            <a:endParaRPr lang="en-US"/>
          </a:p>
        </p:txBody>
      </p:sp>
    </p:spTree>
    <p:extLst>
      <p:ext uri="{BB962C8B-B14F-4D97-AF65-F5344CB8AC3E}">
        <p14:creationId xmlns:p14="http://schemas.microsoft.com/office/powerpoint/2010/main" val="15715541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B97798A-E565-9E4C-9857-5312652A239B}" type="datetimeFigureOut">
              <a:rPr lang="en-US" smtClean="0"/>
              <a:t>2/27/23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F7F94BE-5D2A-8E41-9CED-D5F41B766575}" type="slidenum">
              <a:rPr lang="en-US" smtClean="0"/>
              <a:t>‹#›</a:t>
            </a:fld>
            <a:endParaRPr lang="en-US"/>
          </a:p>
        </p:txBody>
      </p:sp>
    </p:spTree>
    <p:extLst>
      <p:ext uri="{BB962C8B-B14F-4D97-AF65-F5344CB8AC3E}">
        <p14:creationId xmlns:p14="http://schemas.microsoft.com/office/powerpoint/2010/main" val="2978335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B97798A-E565-9E4C-9857-5312652A239B}" type="datetimeFigureOut">
              <a:rPr lang="en-US" smtClean="0"/>
              <a:t>2/27/23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F7F94BE-5D2A-8E41-9CED-D5F41B766575}" type="slidenum">
              <a:rPr lang="en-US" smtClean="0"/>
              <a:t>‹#›</a:t>
            </a:fld>
            <a:endParaRPr lang="en-US"/>
          </a:p>
        </p:txBody>
      </p:sp>
    </p:spTree>
    <p:extLst>
      <p:ext uri="{BB962C8B-B14F-4D97-AF65-F5344CB8AC3E}">
        <p14:creationId xmlns:p14="http://schemas.microsoft.com/office/powerpoint/2010/main" val="17147102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B97798A-E565-9E4C-9857-5312652A239B}" type="datetimeFigureOut">
              <a:rPr lang="en-US" smtClean="0"/>
              <a:t>2/27/23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F7F94BE-5D2A-8E41-9CED-D5F41B766575}" type="slidenum">
              <a:rPr lang="en-US" smtClean="0"/>
              <a:t>‹#›</a:t>
            </a:fld>
            <a:endParaRPr lang="en-US"/>
          </a:p>
        </p:txBody>
      </p:sp>
    </p:spTree>
    <p:extLst>
      <p:ext uri="{BB962C8B-B14F-4D97-AF65-F5344CB8AC3E}">
        <p14:creationId xmlns:p14="http://schemas.microsoft.com/office/powerpoint/2010/main" val="9000973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B97798A-E565-9E4C-9857-5312652A239B}" type="datetimeFigureOut">
              <a:rPr lang="en-US" smtClean="0"/>
              <a:t>2/27/23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F7F94BE-5D2A-8E41-9CED-D5F41B766575}" type="slidenum">
              <a:rPr lang="en-US" smtClean="0"/>
              <a:t>‹#›</a:t>
            </a:fld>
            <a:endParaRPr lang="en-US"/>
          </a:p>
        </p:txBody>
      </p:sp>
    </p:spTree>
    <p:extLst>
      <p:ext uri="{BB962C8B-B14F-4D97-AF65-F5344CB8AC3E}">
        <p14:creationId xmlns:p14="http://schemas.microsoft.com/office/powerpoint/2010/main" val="18608658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B97798A-E565-9E4C-9857-5312652A239B}" type="datetimeFigureOut">
              <a:rPr lang="en-US" smtClean="0"/>
              <a:t>2/27/23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F7F94BE-5D2A-8E41-9CED-D5F41B766575}" type="slidenum">
              <a:rPr lang="en-US" smtClean="0"/>
              <a:t>‹#›</a:t>
            </a:fld>
            <a:endParaRPr lang="en-US"/>
          </a:p>
        </p:txBody>
      </p:sp>
    </p:spTree>
    <p:extLst>
      <p:ext uri="{BB962C8B-B14F-4D97-AF65-F5344CB8AC3E}">
        <p14:creationId xmlns:p14="http://schemas.microsoft.com/office/powerpoint/2010/main" val="40790554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B97798A-E565-9E4C-9857-5312652A239B}" type="datetimeFigureOut">
              <a:rPr lang="en-US" smtClean="0"/>
              <a:t>2/27/23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F7F94BE-5D2A-8E41-9CED-D5F41B766575}" type="slidenum">
              <a:rPr lang="en-US" smtClean="0"/>
              <a:t>‹#›</a:t>
            </a:fld>
            <a:endParaRPr lang="en-US"/>
          </a:p>
        </p:txBody>
      </p:sp>
    </p:spTree>
    <p:extLst>
      <p:ext uri="{BB962C8B-B14F-4D97-AF65-F5344CB8AC3E}">
        <p14:creationId xmlns:p14="http://schemas.microsoft.com/office/powerpoint/2010/main" val="42339833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B97798A-E565-9E4C-9857-5312652A239B}" type="datetimeFigureOut">
              <a:rPr lang="en-US" smtClean="0"/>
              <a:t>2/27/23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F7F94BE-5D2A-8E41-9CED-D5F41B766575}" type="slidenum">
              <a:rPr lang="en-US" smtClean="0"/>
              <a:t>‹#›</a:t>
            </a:fld>
            <a:endParaRPr lang="en-US"/>
          </a:p>
        </p:txBody>
      </p:sp>
    </p:spTree>
    <p:extLst>
      <p:ext uri="{BB962C8B-B14F-4D97-AF65-F5344CB8AC3E}">
        <p14:creationId xmlns:p14="http://schemas.microsoft.com/office/powerpoint/2010/main" val="24217697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B97798A-E565-9E4C-9857-5312652A239B}" type="datetimeFigureOut">
              <a:rPr lang="en-US" smtClean="0"/>
              <a:t>2/27/23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F7F94BE-5D2A-8E41-9CED-D5F41B766575}" type="slidenum">
              <a:rPr lang="en-US" smtClean="0"/>
              <a:t>‹#›</a:t>
            </a:fld>
            <a:endParaRPr lang="en-US"/>
          </a:p>
        </p:txBody>
      </p:sp>
    </p:spTree>
    <p:extLst>
      <p:ext uri="{BB962C8B-B14F-4D97-AF65-F5344CB8AC3E}">
        <p14:creationId xmlns:p14="http://schemas.microsoft.com/office/powerpoint/2010/main" val="18562579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B97798A-E565-9E4C-9857-5312652A239B}" type="datetimeFigureOut">
              <a:rPr lang="en-US" smtClean="0"/>
              <a:t>2/27/23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F7F94BE-5D2A-8E41-9CED-D5F41B766575}" type="slidenum">
              <a:rPr lang="en-US" smtClean="0"/>
              <a:t>‹#›</a:t>
            </a:fld>
            <a:endParaRPr lang="en-US"/>
          </a:p>
        </p:txBody>
      </p:sp>
    </p:spTree>
    <p:extLst>
      <p:ext uri="{BB962C8B-B14F-4D97-AF65-F5344CB8AC3E}">
        <p14:creationId xmlns:p14="http://schemas.microsoft.com/office/powerpoint/2010/main" val="203612980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1.png"/><Relationship Id="rId7" Type="http://schemas.openxmlformats.org/officeDocument/2006/relationships/customXml" Target="../ink/ink2.xml"/><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customXml" Target="../ink/ink1.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805801"/>
            <a:ext cx="7772400" cy="1470025"/>
          </a:xfrm>
        </p:spPr>
        <p:txBody>
          <a:bodyPr/>
          <a:lstStyle/>
          <a:p>
            <a:r>
              <a:rPr lang="en-US" dirty="0"/>
              <a:t>Cooking up a Literature Review, and the First </a:t>
            </a:r>
            <a:r>
              <a:rPr lang="en-US"/>
              <a:t>Half of a Paper.</a:t>
            </a:r>
            <a:endParaRPr lang="en-US" dirty="0"/>
          </a:p>
        </p:txBody>
      </p:sp>
      <p:sp>
        <p:nvSpPr>
          <p:cNvPr id="3" name="Subtitle 2"/>
          <p:cNvSpPr>
            <a:spLocks noGrp="1"/>
          </p:cNvSpPr>
          <p:nvPr>
            <p:ph type="subTitle" idx="1"/>
          </p:nvPr>
        </p:nvSpPr>
        <p:spPr>
          <a:xfrm>
            <a:off x="1371600" y="2461183"/>
            <a:ext cx="6400800" cy="1752600"/>
          </a:xfrm>
        </p:spPr>
        <p:txBody>
          <a:bodyPr/>
          <a:lstStyle/>
          <a:p>
            <a:r>
              <a:rPr lang="en-US" dirty="0"/>
              <a:t>SSGC8807</a:t>
            </a:r>
          </a:p>
        </p:txBody>
      </p:sp>
      <p:pic>
        <p:nvPicPr>
          <p:cNvPr id="4" name="Picture 3" descr="Screenshot 2020-10-12 at 11.01.1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60186" y="3774535"/>
            <a:ext cx="3750619" cy="2458600"/>
          </a:xfrm>
          <a:prstGeom prst="rect">
            <a:avLst/>
          </a:prstGeom>
        </p:spPr>
      </p:pic>
      <p:pic>
        <p:nvPicPr>
          <p:cNvPr id="5" name="Picture 4" descr="Screenshot 2020-10-12 at 12.15.24.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6588" y="3774534"/>
            <a:ext cx="2125553" cy="2723699"/>
          </a:xfrm>
          <a:prstGeom prst="rect">
            <a:avLst/>
          </a:prstGeom>
        </p:spPr>
      </p:pic>
    </p:spTree>
    <p:extLst>
      <p:ext uri="{BB962C8B-B14F-4D97-AF65-F5344CB8AC3E}">
        <p14:creationId xmlns:p14="http://schemas.microsoft.com/office/powerpoint/2010/main" val="21904707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4845A0EE-C4C8-4AE1-B3C6-1261368AC0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101411" cy="6858000"/>
          </a:xfrm>
          <a:prstGeom prst="rect">
            <a:avLst/>
          </a:prstGeom>
          <a:solidFill>
            <a:srgbClr val="4566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6F4839A4-98E0-BF46-9183-8D50A178FAA6}"/>
              </a:ext>
            </a:extLst>
          </p:cNvPr>
          <p:cNvPicPr>
            <a:picLocks noChangeAspect="1"/>
          </p:cNvPicPr>
          <p:nvPr/>
        </p:nvPicPr>
        <p:blipFill>
          <a:blip r:embed="rId2"/>
          <a:stretch>
            <a:fillRect/>
          </a:stretch>
        </p:blipFill>
        <p:spPr>
          <a:xfrm>
            <a:off x="4868863" y="639763"/>
            <a:ext cx="3500438" cy="1671638"/>
          </a:xfrm>
          <a:prstGeom prst="rect">
            <a:avLst/>
          </a:prstGeom>
        </p:spPr>
      </p:pic>
      <p:pic>
        <p:nvPicPr>
          <p:cNvPr id="7" name="Picture 6">
            <a:extLst>
              <a:ext uri="{FF2B5EF4-FFF2-40B4-BE49-F238E27FC236}">
                <a16:creationId xmlns:a16="http://schemas.microsoft.com/office/drawing/2014/main" id="{83A7F68D-F76C-AB4C-8EE2-DCAD40C5E7D0}"/>
              </a:ext>
            </a:extLst>
          </p:cNvPr>
          <p:cNvPicPr>
            <a:picLocks noChangeAspect="1"/>
          </p:cNvPicPr>
          <p:nvPr/>
        </p:nvPicPr>
        <p:blipFill>
          <a:blip r:embed="rId3"/>
          <a:stretch>
            <a:fillRect/>
          </a:stretch>
        </p:blipFill>
        <p:spPr>
          <a:xfrm>
            <a:off x="4868863" y="2379663"/>
            <a:ext cx="3500438" cy="2197100"/>
          </a:xfrm>
          <a:prstGeom prst="rect">
            <a:avLst/>
          </a:prstGeom>
        </p:spPr>
      </p:pic>
      <p:pic>
        <p:nvPicPr>
          <p:cNvPr id="10" name="Picture 9">
            <a:extLst>
              <a:ext uri="{FF2B5EF4-FFF2-40B4-BE49-F238E27FC236}">
                <a16:creationId xmlns:a16="http://schemas.microsoft.com/office/drawing/2014/main" id="{577366A0-6B5E-3844-8608-F6E789FB26A1}"/>
              </a:ext>
            </a:extLst>
          </p:cNvPr>
          <p:cNvPicPr>
            <a:picLocks noChangeAspect="1"/>
          </p:cNvPicPr>
          <p:nvPr/>
        </p:nvPicPr>
        <p:blipFill>
          <a:blip r:embed="rId4"/>
          <a:stretch>
            <a:fillRect/>
          </a:stretch>
        </p:blipFill>
        <p:spPr>
          <a:xfrm>
            <a:off x="4868863" y="4645025"/>
            <a:ext cx="3500438" cy="454025"/>
          </a:xfrm>
          <a:prstGeom prst="rect">
            <a:avLst/>
          </a:prstGeom>
        </p:spPr>
      </p:pic>
      <p:pic>
        <p:nvPicPr>
          <p:cNvPr id="8" name="Picture 7">
            <a:extLst>
              <a:ext uri="{FF2B5EF4-FFF2-40B4-BE49-F238E27FC236}">
                <a16:creationId xmlns:a16="http://schemas.microsoft.com/office/drawing/2014/main" id="{700D5AC4-B04F-5B44-9895-F15D35DB1E36}"/>
              </a:ext>
            </a:extLst>
          </p:cNvPr>
          <p:cNvPicPr>
            <a:picLocks noChangeAspect="1"/>
          </p:cNvPicPr>
          <p:nvPr/>
        </p:nvPicPr>
        <p:blipFill>
          <a:blip r:embed="rId5"/>
          <a:stretch>
            <a:fillRect/>
          </a:stretch>
        </p:blipFill>
        <p:spPr>
          <a:xfrm>
            <a:off x="4868863" y="5167313"/>
            <a:ext cx="3500438" cy="1050925"/>
          </a:xfrm>
          <a:prstGeom prst="rect">
            <a:avLst/>
          </a:prstGeom>
        </p:spPr>
      </p:pic>
      <p:sp>
        <p:nvSpPr>
          <p:cNvPr id="2" name="Title 1">
            <a:extLst>
              <a:ext uri="{FF2B5EF4-FFF2-40B4-BE49-F238E27FC236}">
                <a16:creationId xmlns:a16="http://schemas.microsoft.com/office/drawing/2014/main" id="{68594B26-8AF8-B843-AE1C-2A8BA1718607}"/>
              </a:ext>
            </a:extLst>
          </p:cNvPr>
          <p:cNvSpPr>
            <a:spLocks noGrp="1"/>
          </p:cNvSpPr>
          <p:nvPr>
            <p:ph type="title"/>
          </p:nvPr>
        </p:nvSpPr>
        <p:spPr>
          <a:xfrm>
            <a:off x="466221" y="640080"/>
            <a:ext cx="3168968" cy="5578816"/>
          </a:xfrm>
        </p:spPr>
        <p:txBody>
          <a:bodyPr vert="horz" lIns="91440" tIns="45720" rIns="91440" bIns="45720" rtlCol="0" anchor="ctr">
            <a:normAutofit/>
          </a:bodyPr>
          <a:lstStyle/>
          <a:p>
            <a:pPr defTabSz="914400">
              <a:lnSpc>
                <a:spcPct val="90000"/>
              </a:lnSpc>
            </a:pPr>
            <a:r>
              <a:rPr lang="en-US" kern="1200">
                <a:solidFill>
                  <a:srgbClr val="FFFFFF"/>
                </a:solidFill>
                <a:latin typeface="+mj-lt"/>
                <a:ea typeface="+mj-ea"/>
                <a:cs typeface="+mj-cs"/>
              </a:rPr>
              <a:t>1 Preparation </a:t>
            </a:r>
            <a:br>
              <a:rPr lang="en-US" kern="1200">
                <a:solidFill>
                  <a:srgbClr val="FFFFFF"/>
                </a:solidFill>
                <a:latin typeface="+mj-lt"/>
                <a:ea typeface="+mj-ea"/>
                <a:cs typeface="+mj-cs"/>
              </a:rPr>
            </a:br>
            <a:r>
              <a:rPr lang="en-US" kern="1200">
                <a:solidFill>
                  <a:srgbClr val="FFFFFF"/>
                </a:solidFill>
                <a:latin typeface="+mj-lt"/>
                <a:ea typeface="+mj-ea"/>
                <a:cs typeface="+mj-cs"/>
              </a:rPr>
              <a:t>Wiping down the surfaces. (</a:t>
            </a:r>
            <a:r>
              <a:rPr lang="en-US" i="1" kern="1200">
                <a:solidFill>
                  <a:srgbClr val="FFFFFF"/>
                </a:solidFill>
                <a:latin typeface="+mj-lt"/>
                <a:ea typeface="+mj-ea"/>
                <a:cs typeface="+mj-cs"/>
              </a:rPr>
              <a:t>Make sure you wear gloves</a:t>
            </a:r>
            <a:r>
              <a:rPr lang="en-US" kern="1200">
                <a:solidFill>
                  <a:srgbClr val="FFFFFF"/>
                </a:solidFill>
                <a:latin typeface="+mj-lt"/>
                <a:ea typeface="+mj-ea"/>
                <a:cs typeface="+mj-cs"/>
              </a:rPr>
              <a:t>)  </a:t>
            </a:r>
          </a:p>
        </p:txBody>
      </p:sp>
    </p:spTree>
    <p:extLst>
      <p:ext uri="{BB962C8B-B14F-4D97-AF65-F5344CB8AC3E}">
        <p14:creationId xmlns:p14="http://schemas.microsoft.com/office/powerpoint/2010/main" val="4224707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B761509-3B9A-49A6-A84B-C3D8681169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914399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Freeform: Shape 11">
            <a:extLst>
              <a:ext uri="{FF2B5EF4-FFF2-40B4-BE49-F238E27FC236}">
                <a16:creationId xmlns:a16="http://schemas.microsoft.com/office/drawing/2014/main" id="{91DE43FD-EB47-414A-B0AB-169B0FFFA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954691" cy="6858000"/>
          </a:xfrm>
          <a:custGeom>
            <a:avLst/>
            <a:gdLst>
              <a:gd name="connsiteX0" fmla="*/ 0 w 9272922"/>
              <a:gd name="connsiteY0" fmla="*/ 0 h 6858000"/>
              <a:gd name="connsiteX1" fmla="*/ 1733417 w 9272922"/>
              <a:gd name="connsiteY1" fmla="*/ 0 h 6858000"/>
              <a:gd name="connsiteX2" fmla="*/ 3307976 w 9272922"/>
              <a:gd name="connsiteY2" fmla="*/ 0 h 6858000"/>
              <a:gd name="connsiteX3" fmla="*/ 8126249 w 9272922"/>
              <a:gd name="connsiteY3" fmla="*/ 0 h 6858000"/>
              <a:gd name="connsiteX4" fmla="*/ 8138896 w 9272922"/>
              <a:gd name="connsiteY4" fmla="*/ 31774 h 6858000"/>
              <a:gd name="connsiteX5" fmla="*/ 9193904 w 9272922"/>
              <a:gd name="connsiteY5" fmla="*/ 2682457 h 6858000"/>
              <a:gd name="connsiteX6" fmla="*/ 9193904 w 9272922"/>
              <a:gd name="connsiteY6" fmla="*/ 3752208 h 6858000"/>
              <a:gd name="connsiteX7" fmla="*/ 8036400 w 9272922"/>
              <a:gd name="connsiteY7" fmla="*/ 6660411 h 6858000"/>
              <a:gd name="connsiteX8" fmla="*/ 7957938 w 9272922"/>
              <a:gd name="connsiteY8" fmla="*/ 6857542 h 6858000"/>
              <a:gd name="connsiteX9" fmla="*/ 3307976 w 9272922"/>
              <a:gd name="connsiteY9" fmla="*/ 6857542 h 6858000"/>
              <a:gd name="connsiteX10" fmla="*/ 3307976 w 9272922"/>
              <a:gd name="connsiteY10" fmla="*/ 6858000 h 6858000"/>
              <a:gd name="connsiteX11" fmla="*/ 0 w 9272922"/>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272922" h="6858000">
                <a:moveTo>
                  <a:pt x="0" y="0"/>
                </a:moveTo>
                <a:lnTo>
                  <a:pt x="1733417" y="0"/>
                </a:lnTo>
                <a:lnTo>
                  <a:pt x="3307976" y="0"/>
                </a:lnTo>
                <a:lnTo>
                  <a:pt x="8126249" y="0"/>
                </a:lnTo>
                <a:lnTo>
                  <a:pt x="8138896" y="31774"/>
                </a:lnTo>
                <a:cubicBezTo>
                  <a:pt x="9193904" y="2682457"/>
                  <a:pt x="9193904" y="2682457"/>
                  <a:pt x="9193904" y="2682457"/>
                </a:cubicBezTo>
                <a:cubicBezTo>
                  <a:pt x="9299262" y="2988100"/>
                  <a:pt x="9299262" y="3446565"/>
                  <a:pt x="9193904" y="3752208"/>
                </a:cubicBezTo>
                <a:cubicBezTo>
                  <a:pt x="8709916" y="4968215"/>
                  <a:pt x="8331802" y="5918220"/>
                  <a:pt x="8036400" y="6660411"/>
                </a:cubicBezTo>
                <a:lnTo>
                  <a:pt x="7957938" y="6857542"/>
                </a:lnTo>
                <a:lnTo>
                  <a:pt x="3307976" y="6857542"/>
                </a:lnTo>
                <a:lnTo>
                  <a:pt x="3307976" y="6858000"/>
                </a:ln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a:extLst>
              <a:ext uri="{FF2B5EF4-FFF2-40B4-BE49-F238E27FC236}">
                <a16:creationId xmlns:a16="http://schemas.microsoft.com/office/drawing/2014/main" id="{B12BDCCA-FE70-224C-BD2E-0C09B6B10B90}"/>
              </a:ext>
            </a:extLst>
          </p:cNvPr>
          <p:cNvPicPr>
            <a:picLocks noChangeAspect="1"/>
          </p:cNvPicPr>
          <p:nvPr/>
        </p:nvPicPr>
        <p:blipFill>
          <a:blip r:embed="rId2"/>
          <a:stretch>
            <a:fillRect/>
          </a:stretch>
        </p:blipFill>
        <p:spPr>
          <a:xfrm>
            <a:off x="482599" y="2007508"/>
            <a:ext cx="5890807" cy="3163581"/>
          </a:xfrm>
          <a:prstGeom prst="rect">
            <a:avLst/>
          </a:prstGeom>
        </p:spPr>
      </p:pic>
      <p:grpSp>
        <p:nvGrpSpPr>
          <p:cNvPr id="14" name="Group 13">
            <a:extLst>
              <a:ext uri="{FF2B5EF4-FFF2-40B4-BE49-F238E27FC236}">
                <a16:creationId xmlns:a16="http://schemas.microsoft.com/office/drawing/2014/main" id="{58495BCC-CE77-4CC2-952E-846F41119FD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870420" y="1075188"/>
            <a:ext cx="1171701" cy="1172973"/>
            <a:chOff x="9160561" y="1075188"/>
            <a:chExt cx="1562267" cy="1172973"/>
          </a:xfrm>
        </p:grpSpPr>
        <p:sp>
          <p:nvSpPr>
            <p:cNvPr id="15" name="Freeform 5">
              <a:extLst>
                <a:ext uri="{FF2B5EF4-FFF2-40B4-BE49-F238E27FC236}">
                  <a16:creationId xmlns:a16="http://schemas.microsoft.com/office/drawing/2014/main" id="{1B42538B-E30F-4967-A6C1-8EBA775F4D6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160561" y="1423846"/>
              <a:ext cx="935037" cy="8243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16" name="Freeform 5">
              <a:extLst>
                <a:ext uri="{FF2B5EF4-FFF2-40B4-BE49-F238E27FC236}">
                  <a16:creationId xmlns:a16="http://schemas.microsoft.com/office/drawing/2014/main" id="{9A6BD9AC-4DE7-4B20-8547-4E3B375C21F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960661" y="1075188"/>
              <a:ext cx="762167" cy="6719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sp>
        <p:nvSpPr>
          <p:cNvPr id="3" name="Triangle 2">
            <a:extLst>
              <a:ext uri="{FF2B5EF4-FFF2-40B4-BE49-F238E27FC236}">
                <a16:creationId xmlns:a16="http://schemas.microsoft.com/office/drawing/2014/main" id="{6AB3CF28-A68D-2844-9FD3-4FE4DCEAE847}"/>
              </a:ext>
            </a:extLst>
          </p:cNvPr>
          <p:cNvSpPr/>
          <p:nvPr/>
        </p:nvSpPr>
        <p:spPr>
          <a:xfrm rot="10800000">
            <a:off x="7198517" y="2992820"/>
            <a:ext cx="1258073" cy="1131415"/>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 name="Straight Arrow Connector 3">
            <a:extLst>
              <a:ext uri="{FF2B5EF4-FFF2-40B4-BE49-F238E27FC236}">
                <a16:creationId xmlns:a16="http://schemas.microsoft.com/office/drawing/2014/main" id="{C5116892-8DA3-CD4E-95CC-DC79E6697CB6}"/>
              </a:ext>
            </a:extLst>
          </p:cNvPr>
          <p:cNvCxnSpPr>
            <a:cxnSpLocks/>
          </p:cNvCxnSpPr>
          <p:nvPr/>
        </p:nvCxnSpPr>
        <p:spPr>
          <a:xfrm flipH="1" flipV="1">
            <a:off x="3320614" y="2561896"/>
            <a:ext cx="4456386" cy="43092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 name="Straight Arrow Connector 7">
            <a:extLst>
              <a:ext uri="{FF2B5EF4-FFF2-40B4-BE49-F238E27FC236}">
                <a16:creationId xmlns:a16="http://schemas.microsoft.com/office/drawing/2014/main" id="{C59B47CB-1BF9-934F-8B17-E092DE8A93E6}"/>
              </a:ext>
            </a:extLst>
          </p:cNvPr>
          <p:cNvCxnSpPr>
            <a:cxnSpLocks/>
          </p:cNvCxnSpPr>
          <p:nvPr/>
        </p:nvCxnSpPr>
        <p:spPr>
          <a:xfrm flipH="1" flipV="1">
            <a:off x="3804026" y="2940582"/>
            <a:ext cx="3926332" cy="48841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883921FC-BD35-C442-8BD1-956AD0908BBE}"/>
              </a:ext>
            </a:extLst>
          </p:cNvPr>
          <p:cNvCxnSpPr>
            <a:cxnSpLocks/>
          </p:cNvCxnSpPr>
          <p:nvPr/>
        </p:nvCxnSpPr>
        <p:spPr>
          <a:xfrm flipH="1" flipV="1">
            <a:off x="6111589" y="3410633"/>
            <a:ext cx="1715964" cy="53074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845872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4C8D4A-8AFB-7940-AAAC-F3B012AD6FAA}"/>
              </a:ext>
            </a:extLst>
          </p:cNvPr>
          <p:cNvSpPr>
            <a:spLocks noGrp="1"/>
          </p:cNvSpPr>
          <p:nvPr>
            <p:ph type="title"/>
          </p:nvPr>
        </p:nvSpPr>
        <p:spPr/>
        <p:txBody>
          <a:bodyPr>
            <a:normAutofit/>
          </a:bodyPr>
          <a:lstStyle/>
          <a:p>
            <a:r>
              <a:rPr lang="en-US" sz="3600" i="1" dirty="0"/>
              <a:t>Today we will be cooking this Recipe </a:t>
            </a:r>
          </a:p>
        </p:txBody>
      </p:sp>
      <p:pic>
        <p:nvPicPr>
          <p:cNvPr id="5" name="Picture 4">
            <a:extLst>
              <a:ext uri="{FF2B5EF4-FFF2-40B4-BE49-F238E27FC236}">
                <a16:creationId xmlns:a16="http://schemas.microsoft.com/office/drawing/2014/main" id="{C1DF670F-D63C-EC4A-92C2-B22DD879A6AA}"/>
              </a:ext>
            </a:extLst>
          </p:cNvPr>
          <p:cNvPicPr>
            <a:picLocks noChangeAspect="1"/>
          </p:cNvPicPr>
          <p:nvPr/>
        </p:nvPicPr>
        <p:blipFill>
          <a:blip r:embed="rId2"/>
          <a:stretch>
            <a:fillRect/>
          </a:stretch>
        </p:blipFill>
        <p:spPr>
          <a:xfrm>
            <a:off x="715811" y="1899158"/>
            <a:ext cx="5727700" cy="3540350"/>
          </a:xfrm>
          <a:prstGeom prst="rect">
            <a:avLst/>
          </a:prstGeom>
        </p:spPr>
      </p:pic>
      <p:pic>
        <p:nvPicPr>
          <p:cNvPr id="4" name="Picture 3" descr="Screenshot 2020-10-12 at 11.10.44.png">
            <a:extLst>
              <a:ext uri="{FF2B5EF4-FFF2-40B4-BE49-F238E27FC236}">
                <a16:creationId xmlns:a16="http://schemas.microsoft.com/office/drawing/2014/main" id="{69CC1B7D-2E34-744C-A012-5AE14470D8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19942" y="3232435"/>
            <a:ext cx="1966858" cy="2159544"/>
          </a:xfrm>
          <a:prstGeom prst="rect">
            <a:avLst/>
          </a:prstGeom>
        </p:spPr>
      </p:pic>
      <p:sp>
        <p:nvSpPr>
          <p:cNvPr id="3" name="Triangle 2">
            <a:extLst>
              <a:ext uri="{FF2B5EF4-FFF2-40B4-BE49-F238E27FC236}">
                <a16:creationId xmlns:a16="http://schemas.microsoft.com/office/drawing/2014/main" id="{9631EC39-BC5D-C548-8E4B-50FEE7883FDB}"/>
              </a:ext>
            </a:extLst>
          </p:cNvPr>
          <p:cNvSpPr/>
          <p:nvPr/>
        </p:nvSpPr>
        <p:spPr>
          <a:xfrm rot="10800000">
            <a:off x="6932387" y="1867836"/>
            <a:ext cx="1060704" cy="914400"/>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465361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6256" y="677973"/>
            <a:ext cx="4949382" cy="1143000"/>
          </a:xfrm>
        </p:spPr>
        <p:txBody>
          <a:bodyPr>
            <a:noAutofit/>
          </a:bodyPr>
          <a:lstStyle/>
          <a:p>
            <a:r>
              <a:rPr lang="en-US" sz="3600" dirty="0"/>
              <a:t>Base Ingredients Foundational Studies 1 </a:t>
            </a:r>
          </a:p>
        </p:txBody>
      </p:sp>
      <p:pic>
        <p:nvPicPr>
          <p:cNvPr id="3" name="Picture 2" descr="Screenshot 2020-10-12 at 11.08.5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90303" y="264128"/>
            <a:ext cx="1967441" cy="2628501"/>
          </a:xfrm>
          <a:prstGeom prst="rect">
            <a:avLst/>
          </a:prstGeom>
        </p:spPr>
      </p:pic>
      <p:pic>
        <p:nvPicPr>
          <p:cNvPr id="4" name="Picture 3">
            <a:extLst>
              <a:ext uri="{FF2B5EF4-FFF2-40B4-BE49-F238E27FC236}">
                <a16:creationId xmlns:a16="http://schemas.microsoft.com/office/drawing/2014/main" id="{107A164D-9243-4B4B-93CC-B7ED246F265B}"/>
              </a:ext>
            </a:extLst>
          </p:cNvPr>
          <p:cNvPicPr>
            <a:picLocks noChangeAspect="1"/>
          </p:cNvPicPr>
          <p:nvPr/>
        </p:nvPicPr>
        <p:blipFill>
          <a:blip r:embed="rId3"/>
          <a:stretch>
            <a:fillRect/>
          </a:stretch>
        </p:blipFill>
        <p:spPr>
          <a:xfrm>
            <a:off x="1123846" y="2043730"/>
            <a:ext cx="4949382" cy="3991437"/>
          </a:xfrm>
          <a:prstGeom prst="rect">
            <a:avLst/>
          </a:prstGeom>
        </p:spPr>
      </p:pic>
    </p:spTree>
    <p:extLst>
      <p:ext uri="{BB962C8B-B14F-4D97-AF65-F5344CB8AC3E}">
        <p14:creationId xmlns:p14="http://schemas.microsoft.com/office/powerpoint/2010/main" val="10911702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6710855" cy="1143000"/>
          </a:xfrm>
        </p:spPr>
        <p:txBody>
          <a:bodyPr>
            <a:normAutofit/>
          </a:bodyPr>
          <a:lstStyle/>
          <a:p>
            <a:r>
              <a:rPr lang="en-US" sz="2700" b="1" dirty="0"/>
              <a:t>Fresh Ingredients Specific Topic Studies 2</a:t>
            </a:r>
            <a:endParaRPr lang="en-US" dirty="0"/>
          </a:p>
        </p:txBody>
      </p:sp>
      <p:pic>
        <p:nvPicPr>
          <p:cNvPr id="9" name="Picture 8" descr="Screenshot 2020-10-12 at 11.10.4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84547" y="159712"/>
            <a:ext cx="1659453" cy="1822024"/>
          </a:xfrm>
          <a:prstGeom prst="rect">
            <a:avLst/>
          </a:prstGeom>
        </p:spPr>
      </p:pic>
      <p:pic>
        <p:nvPicPr>
          <p:cNvPr id="4" name="Picture 3">
            <a:extLst>
              <a:ext uri="{FF2B5EF4-FFF2-40B4-BE49-F238E27FC236}">
                <a16:creationId xmlns:a16="http://schemas.microsoft.com/office/drawing/2014/main" id="{DD950E52-5B47-5D42-817C-6A308A2C5E3B}"/>
              </a:ext>
            </a:extLst>
          </p:cNvPr>
          <p:cNvPicPr>
            <a:picLocks noChangeAspect="1"/>
          </p:cNvPicPr>
          <p:nvPr/>
        </p:nvPicPr>
        <p:blipFill>
          <a:blip r:embed="rId3"/>
          <a:stretch>
            <a:fillRect/>
          </a:stretch>
        </p:blipFill>
        <p:spPr>
          <a:xfrm>
            <a:off x="1369497" y="1246752"/>
            <a:ext cx="6115050" cy="5086169"/>
          </a:xfrm>
          <a:prstGeom prst="rect">
            <a:avLst/>
          </a:prstGeom>
        </p:spPr>
      </p:pic>
      <p:sp>
        <p:nvSpPr>
          <p:cNvPr id="7" name="Right Arrow 6">
            <a:extLst>
              <a:ext uri="{FF2B5EF4-FFF2-40B4-BE49-F238E27FC236}">
                <a16:creationId xmlns:a16="http://schemas.microsoft.com/office/drawing/2014/main" id="{F35CD233-BD7F-544E-A391-A942F7317A92}"/>
              </a:ext>
            </a:extLst>
          </p:cNvPr>
          <p:cNvSpPr/>
          <p:nvPr/>
        </p:nvSpPr>
        <p:spPr>
          <a:xfrm>
            <a:off x="1167063" y="1246752"/>
            <a:ext cx="978408" cy="170886"/>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455817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99869-F636-634A-ABAB-0311BBB9D9CF}"/>
              </a:ext>
            </a:extLst>
          </p:cNvPr>
          <p:cNvSpPr>
            <a:spLocks noGrp="1"/>
          </p:cNvSpPr>
          <p:nvPr>
            <p:ph type="title"/>
          </p:nvPr>
        </p:nvSpPr>
        <p:spPr>
          <a:xfrm>
            <a:off x="352096" y="550888"/>
            <a:ext cx="7257394" cy="1143000"/>
          </a:xfrm>
        </p:spPr>
        <p:txBody>
          <a:bodyPr>
            <a:normAutofit/>
          </a:bodyPr>
          <a:lstStyle/>
          <a:p>
            <a:r>
              <a:rPr lang="en-US" sz="3600" dirty="0"/>
              <a:t>Adding some seasoning, doing a selfie </a:t>
            </a:r>
          </a:p>
        </p:txBody>
      </p:sp>
      <p:pic>
        <p:nvPicPr>
          <p:cNvPr id="5" name="Picture 4">
            <a:extLst>
              <a:ext uri="{FF2B5EF4-FFF2-40B4-BE49-F238E27FC236}">
                <a16:creationId xmlns:a16="http://schemas.microsoft.com/office/drawing/2014/main" id="{8C4BD448-CF81-5C49-B4BE-B709BF12943A}"/>
              </a:ext>
            </a:extLst>
          </p:cNvPr>
          <p:cNvPicPr>
            <a:picLocks noChangeAspect="1"/>
          </p:cNvPicPr>
          <p:nvPr/>
        </p:nvPicPr>
        <p:blipFill>
          <a:blip r:embed="rId2"/>
          <a:stretch>
            <a:fillRect/>
          </a:stretch>
        </p:blipFill>
        <p:spPr>
          <a:xfrm>
            <a:off x="555849" y="2961468"/>
            <a:ext cx="4741366" cy="2627148"/>
          </a:xfrm>
          <a:prstGeom prst="rect">
            <a:avLst/>
          </a:prstGeom>
        </p:spPr>
      </p:pic>
      <p:pic>
        <p:nvPicPr>
          <p:cNvPr id="7" name="Picture 6">
            <a:extLst>
              <a:ext uri="{FF2B5EF4-FFF2-40B4-BE49-F238E27FC236}">
                <a16:creationId xmlns:a16="http://schemas.microsoft.com/office/drawing/2014/main" id="{7BE978CE-805C-F24D-AB4F-8497519DA068}"/>
              </a:ext>
            </a:extLst>
          </p:cNvPr>
          <p:cNvPicPr>
            <a:picLocks noChangeAspect="1"/>
          </p:cNvPicPr>
          <p:nvPr/>
        </p:nvPicPr>
        <p:blipFill>
          <a:blip r:embed="rId3"/>
          <a:stretch>
            <a:fillRect/>
          </a:stretch>
        </p:blipFill>
        <p:spPr>
          <a:xfrm>
            <a:off x="5874179" y="1808656"/>
            <a:ext cx="2360216" cy="2522192"/>
          </a:xfrm>
          <a:prstGeom prst="rect">
            <a:avLst/>
          </a:prstGeom>
        </p:spPr>
      </p:pic>
      <p:sp>
        <p:nvSpPr>
          <p:cNvPr id="3" name="Right Arrow 2">
            <a:extLst>
              <a:ext uri="{FF2B5EF4-FFF2-40B4-BE49-F238E27FC236}">
                <a16:creationId xmlns:a16="http://schemas.microsoft.com/office/drawing/2014/main" id="{449D4933-7A9A-E647-836C-1BC73B2D01D0}"/>
              </a:ext>
            </a:extLst>
          </p:cNvPr>
          <p:cNvSpPr/>
          <p:nvPr/>
        </p:nvSpPr>
        <p:spPr>
          <a:xfrm>
            <a:off x="555849" y="2961468"/>
            <a:ext cx="1227221" cy="216568"/>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Picture 5" descr="A person holding a phone&#10;&#10;Description automatically generated with medium confidence">
            <a:extLst>
              <a:ext uri="{FF2B5EF4-FFF2-40B4-BE49-F238E27FC236}">
                <a16:creationId xmlns:a16="http://schemas.microsoft.com/office/drawing/2014/main" id="{838E4AC8-9B7E-D244-BA84-2E5EB3DCA650}"/>
              </a:ext>
            </a:extLst>
          </p:cNvPr>
          <p:cNvPicPr>
            <a:picLocks noChangeAspect="1"/>
          </p:cNvPicPr>
          <p:nvPr/>
        </p:nvPicPr>
        <p:blipFill>
          <a:blip r:embed="rId4"/>
          <a:stretch>
            <a:fillRect/>
          </a:stretch>
        </p:blipFill>
        <p:spPr>
          <a:xfrm>
            <a:off x="5751434" y="4827537"/>
            <a:ext cx="2836717" cy="1761510"/>
          </a:xfrm>
          <a:prstGeom prst="rect">
            <a:avLst/>
          </a:prstGeom>
        </p:spPr>
      </p:pic>
    </p:spTree>
    <p:extLst>
      <p:ext uri="{BB962C8B-B14F-4D97-AF65-F5344CB8AC3E}">
        <p14:creationId xmlns:p14="http://schemas.microsoft.com/office/powerpoint/2010/main" val="24254771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50022"/>
            <a:ext cx="8229600" cy="495302"/>
          </a:xfrm>
        </p:spPr>
        <p:txBody>
          <a:bodyPr>
            <a:noAutofit/>
          </a:bodyPr>
          <a:lstStyle/>
          <a:p>
            <a:r>
              <a:rPr lang="en-US" sz="3200" b="1" dirty="0"/>
              <a:t>Blending. Topic Studies 2. </a:t>
            </a:r>
            <a:endParaRPr lang="en-US" sz="3200" dirty="0"/>
          </a:p>
        </p:txBody>
      </p:sp>
      <p:pic>
        <p:nvPicPr>
          <p:cNvPr id="4" name="Picture 3" descr="Screenshot 2020-10-12 at 11.06.4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11005" y="2825702"/>
            <a:ext cx="2596911" cy="1461033"/>
          </a:xfrm>
          <a:prstGeom prst="rect">
            <a:avLst/>
          </a:prstGeom>
        </p:spPr>
      </p:pic>
      <p:pic>
        <p:nvPicPr>
          <p:cNvPr id="8" name="Picture 7">
            <a:extLst>
              <a:ext uri="{FF2B5EF4-FFF2-40B4-BE49-F238E27FC236}">
                <a16:creationId xmlns:a16="http://schemas.microsoft.com/office/drawing/2014/main" id="{9C73414A-0987-D843-BAA1-6317D9B10C45}"/>
              </a:ext>
            </a:extLst>
          </p:cNvPr>
          <p:cNvPicPr>
            <a:picLocks noChangeAspect="1"/>
          </p:cNvPicPr>
          <p:nvPr/>
        </p:nvPicPr>
        <p:blipFill>
          <a:blip r:embed="rId3"/>
          <a:stretch>
            <a:fillRect/>
          </a:stretch>
        </p:blipFill>
        <p:spPr>
          <a:xfrm>
            <a:off x="1050291" y="2385091"/>
            <a:ext cx="5360714" cy="2734324"/>
          </a:xfrm>
          <a:prstGeom prst="rect">
            <a:avLst/>
          </a:prstGeom>
        </p:spPr>
      </p:pic>
      <p:sp>
        <p:nvSpPr>
          <p:cNvPr id="3" name="Triangle 2">
            <a:extLst>
              <a:ext uri="{FF2B5EF4-FFF2-40B4-BE49-F238E27FC236}">
                <a16:creationId xmlns:a16="http://schemas.microsoft.com/office/drawing/2014/main" id="{1D2A934F-1845-2A43-94E9-92FE5DA2EB0F}"/>
              </a:ext>
            </a:extLst>
          </p:cNvPr>
          <p:cNvSpPr/>
          <p:nvPr/>
        </p:nvSpPr>
        <p:spPr>
          <a:xfrm rot="10800000">
            <a:off x="7303169" y="1690997"/>
            <a:ext cx="1060704" cy="914400"/>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Left Arrow 6">
            <a:extLst>
              <a:ext uri="{FF2B5EF4-FFF2-40B4-BE49-F238E27FC236}">
                <a16:creationId xmlns:a16="http://schemas.microsoft.com/office/drawing/2014/main" id="{2551BF2C-FD54-5047-8B93-59AD2906D87D}"/>
              </a:ext>
            </a:extLst>
          </p:cNvPr>
          <p:cNvSpPr/>
          <p:nvPr/>
        </p:nvSpPr>
        <p:spPr>
          <a:xfrm>
            <a:off x="2943888" y="4866752"/>
            <a:ext cx="4359281" cy="126353"/>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347636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157313"/>
            <a:ext cx="8229600" cy="694025"/>
          </a:xfrm>
        </p:spPr>
        <p:txBody>
          <a:bodyPr>
            <a:normAutofit/>
          </a:bodyPr>
          <a:lstStyle/>
          <a:p>
            <a:r>
              <a:rPr lang="en-US" sz="2800" b="1" dirty="0"/>
              <a:t>Fresh ingredients plus Herbs and Spices</a:t>
            </a:r>
            <a:endParaRPr lang="en-US" sz="2800" dirty="0"/>
          </a:p>
        </p:txBody>
      </p:sp>
      <p:pic>
        <p:nvPicPr>
          <p:cNvPr id="8" name="Picture 7" descr="Screenshot 2020-10-12 at 11.04.1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7351" y="4939900"/>
            <a:ext cx="2434771" cy="1406846"/>
          </a:xfrm>
          <a:prstGeom prst="rect">
            <a:avLst/>
          </a:prstGeom>
        </p:spPr>
      </p:pic>
      <p:pic>
        <p:nvPicPr>
          <p:cNvPr id="9" name="Picture 8" descr="Screenshot 2020-10-12 at 11.05.07.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87004" y="4939900"/>
            <a:ext cx="2541644" cy="1578052"/>
          </a:xfrm>
          <a:prstGeom prst="rect">
            <a:avLst/>
          </a:prstGeom>
        </p:spPr>
      </p:pic>
      <p:pic>
        <p:nvPicPr>
          <p:cNvPr id="7" name="Picture 6">
            <a:extLst>
              <a:ext uri="{FF2B5EF4-FFF2-40B4-BE49-F238E27FC236}">
                <a16:creationId xmlns:a16="http://schemas.microsoft.com/office/drawing/2014/main" id="{FE6F5FEF-AB44-5643-9CFA-AA9CFB2866B3}"/>
              </a:ext>
            </a:extLst>
          </p:cNvPr>
          <p:cNvPicPr>
            <a:picLocks noChangeAspect="1"/>
          </p:cNvPicPr>
          <p:nvPr/>
        </p:nvPicPr>
        <p:blipFill>
          <a:blip r:embed="rId4"/>
          <a:stretch>
            <a:fillRect/>
          </a:stretch>
        </p:blipFill>
        <p:spPr>
          <a:xfrm>
            <a:off x="2028497" y="1228610"/>
            <a:ext cx="4502162" cy="4108769"/>
          </a:xfrm>
          <a:prstGeom prst="rect">
            <a:avLst/>
          </a:prstGeom>
        </p:spPr>
      </p:pic>
      <p:sp>
        <p:nvSpPr>
          <p:cNvPr id="3" name="Smiley Face 2">
            <a:extLst>
              <a:ext uri="{FF2B5EF4-FFF2-40B4-BE49-F238E27FC236}">
                <a16:creationId xmlns:a16="http://schemas.microsoft.com/office/drawing/2014/main" id="{D087C5B0-F362-3D42-B30E-F94075621483}"/>
              </a:ext>
            </a:extLst>
          </p:cNvPr>
          <p:cNvSpPr/>
          <p:nvPr/>
        </p:nvSpPr>
        <p:spPr>
          <a:xfrm>
            <a:off x="860191" y="3875678"/>
            <a:ext cx="324852" cy="360947"/>
          </a:xfrm>
          <a:prstGeom prst="smileyFac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Smiley Face 9">
            <a:extLst>
              <a:ext uri="{FF2B5EF4-FFF2-40B4-BE49-F238E27FC236}">
                <a16:creationId xmlns:a16="http://schemas.microsoft.com/office/drawing/2014/main" id="{D538860B-DA29-364D-882D-D9E39C56CDEE}"/>
              </a:ext>
            </a:extLst>
          </p:cNvPr>
          <p:cNvSpPr/>
          <p:nvPr/>
        </p:nvSpPr>
        <p:spPr>
          <a:xfrm>
            <a:off x="7139497" y="1418273"/>
            <a:ext cx="324852" cy="360947"/>
          </a:xfrm>
          <a:prstGeom prst="smileyFac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Smiley Face 10">
            <a:extLst>
              <a:ext uri="{FF2B5EF4-FFF2-40B4-BE49-F238E27FC236}">
                <a16:creationId xmlns:a16="http://schemas.microsoft.com/office/drawing/2014/main" id="{E49C0C79-3F5A-E247-BF8B-829D195636BB}"/>
              </a:ext>
            </a:extLst>
          </p:cNvPr>
          <p:cNvSpPr/>
          <p:nvPr/>
        </p:nvSpPr>
        <p:spPr>
          <a:xfrm>
            <a:off x="7444297" y="2623828"/>
            <a:ext cx="324852" cy="360947"/>
          </a:xfrm>
          <a:prstGeom prst="smileyFac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Smiley Face 11">
            <a:extLst>
              <a:ext uri="{FF2B5EF4-FFF2-40B4-BE49-F238E27FC236}">
                <a16:creationId xmlns:a16="http://schemas.microsoft.com/office/drawing/2014/main" id="{410602B0-230B-4542-BE3C-786D33DEF7EC}"/>
              </a:ext>
            </a:extLst>
          </p:cNvPr>
          <p:cNvSpPr/>
          <p:nvPr/>
        </p:nvSpPr>
        <p:spPr>
          <a:xfrm>
            <a:off x="7469120" y="3990614"/>
            <a:ext cx="324852" cy="360947"/>
          </a:xfrm>
          <a:prstGeom prst="smileyFac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Smiley Face 12">
            <a:extLst>
              <a:ext uri="{FF2B5EF4-FFF2-40B4-BE49-F238E27FC236}">
                <a16:creationId xmlns:a16="http://schemas.microsoft.com/office/drawing/2014/main" id="{1FE1E329-40E3-B745-B472-07DEC0B4F7A4}"/>
              </a:ext>
            </a:extLst>
          </p:cNvPr>
          <p:cNvSpPr/>
          <p:nvPr/>
        </p:nvSpPr>
        <p:spPr>
          <a:xfrm>
            <a:off x="1094807" y="2645071"/>
            <a:ext cx="324852" cy="360947"/>
          </a:xfrm>
          <a:prstGeom prst="smileyFac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Smiley Face 13">
            <a:extLst>
              <a:ext uri="{FF2B5EF4-FFF2-40B4-BE49-F238E27FC236}">
                <a16:creationId xmlns:a16="http://schemas.microsoft.com/office/drawing/2014/main" id="{415D4D9E-ED30-C944-AB1F-6D58E353C14C}"/>
              </a:ext>
            </a:extLst>
          </p:cNvPr>
          <p:cNvSpPr/>
          <p:nvPr/>
        </p:nvSpPr>
        <p:spPr>
          <a:xfrm>
            <a:off x="1311376" y="1567731"/>
            <a:ext cx="324852" cy="360947"/>
          </a:xfrm>
          <a:prstGeom prst="smileyFac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Lightning Bolt 4">
            <a:extLst>
              <a:ext uri="{FF2B5EF4-FFF2-40B4-BE49-F238E27FC236}">
                <a16:creationId xmlns:a16="http://schemas.microsoft.com/office/drawing/2014/main" id="{5C6F292D-25C3-424E-82E1-3CD256B82A9B}"/>
              </a:ext>
            </a:extLst>
          </p:cNvPr>
          <p:cNvSpPr/>
          <p:nvPr/>
        </p:nvSpPr>
        <p:spPr>
          <a:xfrm rot="6365048">
            <a:off x="6900625" y="1673510"/>
            <a:ext cx="914400" cy="914400"/>
          </a:xfrm>
          <a:prstGeom prst="lightningBol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Lightning Bolt 17">
            <a:extLst>
              <a:ext uri="{FF2B5EF4-FFF2-40B4-BE49-F238E27FC236}">
                <a16:creationId xmlns:a16="http://schemas.microsoft.com/office/drawing/2014/main" id="{043CC44F-63DA-6D47-AAF6-4FE7C2BDDC8B}"/>
              </a:ext>
            </a:extLst>
          </p:cNvPr>
          <p:cNvSpPr/>
          <p:nvPr/>
        </p:nvSpPr>
        <p:spPr>
          <a:xfrm rot="5963340">
            <a:off x="6854749" y="3221919"/>
            <a:ext cx="914400" cy="914400"/>
          </a:xfrm>
          <a:prstGeom prst="lightningBol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Lightning Bolt 18">
            <a:extLst>
              <a:ext uri="{FF2B5EF4-FFF2-40B4-BE49-F238E27FC236}">
                <a16:creationId xmlns:a16="http://schemas.microsoft.com/office/drawing/2014/main" id="{38838F3A-B980-E64A-92FD-42A6319770D2}"/>
              </a:ext>
            </a:extLst>
          </p:cNvPr>
          <p:cNvSpPr/>
          <p:nvPr/>
        </p:nvSpPr>
        <p:spPr>
          <a:xfrm>
            <a:off x="735724" y="1823116"/>
            <a:ext cx="914400" cy="914400"/>
          </a:xfrm>
          <a:prstGeom prst="lightningBol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Lightning Bolt 19">
            <a:extLst>
              <a:ext uri="{FF2B5EF4-FFF2-40B4-BE49-F238E27FC236}">
                <a16:creationId xmlns:a16="http://schemas.microsoft.com/office/drawing/2014/main" id="{20136A22-A814-694E-819C-AB5572F38762}"/>
              </a:ext>
            </a:extLst>
          </p:cNvPr>
          <p:cNvSpPr/>
          <p:nvPr/>
        </p:nvSpPr>
        <p:spPr>
          <a:xfrm>
            <a:off x="647252" y="3076214"/>
            <a:ext cx="914400" cy="914400"/>
          </a:xfrm>
          <a:prstGeom prst="lightningBol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766199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Phenomenon and the Claim </a:t>
            </a:r>
          </a:p>
        </p:txBody>
      </p:sp>
      <p:sp>
        <p:nvSpPr>
          <p:cNvPr id="3" name="Content Placeholder 2"/>
          <p:cNvSpPr>
            <a:spLocks noGrp="1"/>
          </p:cNvSpPr>
          <p:nvPr>
            <p:ph idx="1"/>
          </p:nvPr>
        </p:nvSpPr>
        <p:spPr>
          <a:xfrm>
            <a:off x="457200" y="1918134"/>
            <a:ext cx="8229600" cy="1317615"/>
          </a:xfrm>
        </p:spPr>
        <p:txBody>
          <a:bodyPr>
            <a:normAutofit fontScale="70000" lnSpcReduction="20000"/>
          </a:bodyPr>
          <a:lstStyle/>
          <a:p>
            <a:r>
              <a:rPr lang="en-US" dirty="0"/>
              <a:t>Is this adding one new ingredient to a dish or making a new dish?</a:t>
            </a:r>
          </a:p>
          <a:p>
            <a:endParaRPr lang="en-US" dirty="0"/>
          </a:p>
          <a:p>
            <a:r>
              <a:rPr lang="en-US" dirty="0"/>
              <a:t>Is it adding one more brick in the wall or starting a new wall?  </a:t>
            </a:r>
          </a:p>
        </p:txBody>
      </p:sp>
      <p:pic>
        <p:nvPicPr>
          <p:cNvPr id="8" name="Picture 7" descr="Screenshot 2020-10-09 at 12.27.57.png">
            <a:extLst>
              <a:ext uri="{FF2B5EF4-FFF2-40B4-BE49-F238E27FC236}">
                <a16:creationId xmlns:a16="http://schemas.microsoft.com/office/drawing/2014/main" id="{FD3CB1E0-3394-E04A-B0C5-7C6A1595E2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2473" y="3769755"/>
            <a:ext cx="3929527" cy="2467714"/>
          </a:xfrm>
          <a:prstGeom prst="rect">
            <a:avLst/>
          </a:prstGeom>
        </p:spPr>
      </p:pic>
      <p:pic>
        <p:nvPicPr>
          <p:cNvPr id="9" name="Picture 8" descr="Screenshot 2020-10-09 at 15.18.25.png">
            <a:extLst>
              <a:ext uri="{FF2B5EF4-FFF2-40B4-BE49-F238E27FC236}">
                <a16:creationId xmlns:a16="http://schemas.microsoft.com/office/drawing/2014/main" id="{23EE7DD1-78C4-C346-8CF2-A019865CE1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55779" y="3803265"/>
            <a:ext cx="4020207" cy="2405325"/>
          </a:xfrm>
          <a:prstGeom prst="rect">
            <a:avLst/>
          </a:prstGeom>
        </p:spPr>
      </p:pic>
    </p:spTree>
    <p:extLst>
      <p:ext uri="{BB962C8B-B14F-4D97-AF65-F5344CB8AC3E}">
        <p14:creationId xmlns:p14="http://schemas.microsoft.com/office/powerpoint/2010/main" val="39806960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2096" y="535406"/>
            <a:ext cx="8229600" cy="1143000"/>
          </a:xfrm>
        </p:spPr>
        <p:txBody>
          <a:bodyPr/>
          <a:lstStyle/>
          <a:p>
            <a:r>
              <a:rPr lang="en-US" sz="4000" dirty="0"/>
              <a:t>Methodology</a:t>
            </a:r>
            <a:r>
              <a:rPr lang="en-US" dirty="0"/>
              <a:t> </a:t>
            </a:r>
          </a:p>
        </p:txBody>
      </p:sp>
      <p:sp>
        <p:nvSpPr>
          <p:cNvPr id="4" name="TextBox 3"/>
          <p:cNvSpPr txBox="1"/>
          <p:nvPr/>
        </p:nvSpPr>
        <p:spPr>
          <a:xfrm>
            <a:off x="997940" y="1920013"/>
            <a:ext cx="7688860" cy="4247317"/>
          </a:xfrm>
          <a:prstGeom prst="rect">
            <a:avLst/>
          </a:prstGeom>
          <a:noFill/>
        </p:spPr>
        <p:txBody>
          <a:bodyPr wrap="square" rtlCol="0">
            <a:spAutoFit/>
          </a:bodyPr>
          <a:lstStyle/>
          <a:p>
            <a:pPr marL="285750" indent="-285750">
              <a:buFont typeface="Arial" panose="020B0604020202020204" pitchFamily="34" charset="0"/>
              <a:buChar char="•"/>
            </a:pPr>
            <a:r>
              <a:rPr lang="en-US" dirty="0"/>
              <a:t>Off the shelf, new, or new configuration?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Is the analysis applying an already formed approach?</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Is the analysis introducing a new approach?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Is the analysis a technical demonstration of an approach?</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Is the analysis demonstrating the usefulness of an approach for this kind of data/analysis.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Is the methodology drawing on different approaches for this particular analysis? </a:t>
            </a:r>
          </a:p>
          <a:p>
            <a:endParaRPr lang="en-US" dirty="0"/>
          </a:p>
          <a:p>
            <a:r>
              <a:rPr lang="en-US" dirty="0"/>
              <a:t> </a:t>
            </a:r>
          </a:p>
        </p:txBody>
      </p:sp>
      <p:sp>
        <p:nvSpPr>
          <p:cNvPr id="3" name="Triangle 2">
            <a:extLst>
              <a:ext uri="{FF2B5EF4-FFF2-40B4-BE49-F238E27FC236}">
                <a16:creationId xmlns:a16="http://schemas.microsoft.com/office/drawing/2014/main" id="{A7D9E44A-6D7C-6A4A-B817-5793A508EAB8}"/>
              </a:ext>
            </a:extLst>
          </p:cNvPr>
          <p:cNvSpPr/>
          <p:nvPr/>
        </p:nvSpPr>
        <p:spPr>
          <a:xfrm rot="10800000">
            <a:off x="7146758" y="649706"/>
            <a:ext cx="1060704" cy="914400"/>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239102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87100"/>
          </a:xfrm>
        </p:spPr>
        <p:txBody>
          <a:bodyPr>
            <a:normAutofit/>
          </a:bodyPr>
          <a:lstStyle/>
          <a:p>
            <a:r>
              <a:rPr lang="en-US" sz="2400" dirty="0"/>
              <a:t>The (now famous) Inverted Pyramids </a:t>
            </a:r>
          </a:p>
        </p:txBody>
      </p:sp>
      <p:sp>
        <p:nvSpPr>
          <p:cNvPr id="14" name="Isosceles Triangle 13"/>
          <p:cNvSpPr/>
          <p:nvPr/>
        </p:nvSpPr>
        <p:spPr>
          <a:xfrm rot="10800000">
            <a:off x="4097601" y="930022"/>
            <a:ext cx="1060704" cy="914400"/>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Isosceles Triangle 14"/>
          <p:cNvSpPr/>
          <p:nvPr/>
        </p:nvSpPr>
        <p:spPr>
          <a:xfrm rot="10800000">
            <a:off x="4097601" y="1844422"/>
            <a:ext cx="1060704" cy="914400"/>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Isosceles Triangle 15"/>
          <p:cNvSpPr/>
          <p:nvPr/>
        </p:nvSpPr>
        <p:spPr>
          <a:xfrm rot="10800000">
            <a:off x="4266204" y="3688342"/>
            <a:ext cx="771135" cy="514522"/>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Isosceles Triangle 16"/>
          <p:cNvSpPr/>
          <p:nvPr/>
        </p:nvSpPr>
        <p:spPr>
          <a:xfrm rot="10800000">
            <a:off x="4354644" y="4218987"/>
            <a:ext cx="650173" cy="649077"/>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Isosceles Triangle 17"/>
          <p:cNvSpPr/>
          <p:nvPr/>
        </p:nvSpPr>
        <p:spPr>
          <a:xfrm rot="10800000">
            <a:off x="4097601" y="2773941"/>
            <a:ext cx="1060704" cy="914400"/>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Isosceles Triangle 18"/>
          <p:cNvSpPr/>
          <p:nvPr/>
        </p:nvSpPr>
        <p:spPr>
          <a:xfrm rot="10800000">
            <a:off x="4415124" y="4779497"/>
            <a:ext cx="589693" cy="618338"/>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Isosceles Triangle 19"/>
          <p:cNvSpPr/>
          <p:nvPr/>
        </p:nvSpPr>
        <p:spPr>
          <a:xfrm>
            <a:off x="4142962" y="5397836"/>
            <a:ext cx="1060704" cy="914400"/>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TextBox 20"/>
          <p:cNvSpPr txBox="1"/>
          <p:nvPr/>
        </p:nvSpPr>
        <p:spPr>
          <a:xfrm>
            <a:off x="4566329" y="1097135"/>
            <a:ext cx="3281105" cy="369332"/>
          </a:xfrm>
          <a:prstGeom prst="rect">
            <a:avLst/>
          </a:prstGeom>
          <a:noFill/>
        </p:spPr>
        <p:txBody>
          <a:bodyPr wrap="square" rtlCol="0">
            <a:spAutoFit/>
          </a:bodyPr>
          <a:lstStyle/>
          <a:p>
            <a:r>
              <a:rPr lang="en-US" dirty="0"/>
              <a:t>Introduction </a:t>
            </a:r>
            <a:r>
              <a:rPr lang="mr-IN" dirty="0"/>
              <a:t>–</a:t>
            </a:r>
            <a:r>
              <a:rPr lang="en-US" dirty="0"/>
              <a:t> Phenomenon </a:t>
            </a:r>
          </a:p>
        </p:txBody>
      </p:sp>
      <p:sp>
        <p:nvSpPr>
          <p:cNvPr id="22" name="TextBox 21"/>
          <p:cNvSpPr txBox="1"/>
          <p:nvPr/>
        </p:nvSpPr>
        <p:spPr>
          <a:xfrm>
            <a:off x="4430246" y="2022593"/>
            <a:ext cx="4581451" cy="646331"/>
          </a:xfrm>
          <a:prstGeom prst="rect">
            <a:avLst/>
          </a:prstGeom>
          <a:noFill/>
        </p:spPr>
        <p:txBody>
          <a:bodyPr wrap="square" rtlCol="0">
            <a:spAutoFit/>
          </a:bodyPr>
          <a:lstStyle/>
          <a:p>
            <a:r>
              <a:rPr lang="en-US" dirty="0"/>
              <a:t>Literature Review on Phenomenon. Research Gap</a:t>
            </a:r>
          </a:p>
        </p:txBody>
      </p:sp>
      <p:sp>
        <p:nvSpPr>
          <p:cNvPr id="23" name="TextBox 22"/>
          <p:cNvSpPr txBox="1"/>
          <p:nvPr/>
        </p:nvSpPr>
        <p:spPr>
          <a:xfrm>
            <a:off x="4566329" y="3144589"/>
            <a:ext cx="2978698" cy="369332"/>
          </a:xfrm>
          <a:prstGeom prst="rect">
            <a:avLst/>
          </a:prstGeom>
          <a:noFill/>
        </p:spPr>
        <p:txBody>
          <a:bodyPr wrap="square" rtlCol="0">
            <a:spAutoFit/>
          </a:bodyPr>
          <a:lstStyle/>
          <a:p>
            <a:r>
              <a:rPr lang="en-US" dirty="0"/>
              <a:t>Data and Methods</a:t>
            </a:r>
          </a:p>
        </p:txBody>
      </p:sp>
      <p:sp>
        <p:nvSpPr>
          <p:cNvPr id="24" name="TextBox 23"/>
          <p:cNvSpPr txBox="1"/>
          <p:nvPr/>
        </p:nvSpPr>
        <p:spPr>
          <a:xfrm>
            <a:off x="5037339" y="4498733"/>
            <a:ext cx="2222684" cy="369332"/>
          </a:xfrm>
          <a:prstGeom prst="rect">
            <a:avLst/>
          </a:prstGeom>
          <a:noFill/>
        </p:spPr>
        <p:txBody>
          <a:bodyPr wrap="square" rtlCol="0">
            <a:spAutoFit/>
          </a:bodyPr>
          <a:lstStyle/>
          <a:p>
            <a:r>
              <a:rPr lang="en-US" dirty="0"/>
              <a:t>Analysis 1, 2, 3</a:t>
            </a:r>
          </a:p>
        </p:txBody>
      </p:sp>
      <p:sp>
        <p:nvSpPr>
          <p:cNvPr id="25" name="TextBox 24"/>
          <p:cNvSpPr txBox="1"/>
          <p:nvPr/>
        </p:nvSpPr>
        <p:spPr>
          <a:xfrm>
            <a:off x="4611688" y="5805395"/>
            <a:ext cx="3825437" cy="369332"/>
          </a:xfrm>
          <a:prstGeom prst="rect">
            <a:avLst/>
          </a:prstGeom>
          <a:noFill/>
        </p:spPr>
        <p:txBody>
          <a:bodyPr wrap="square" rtlCol="0">
            <a:spAutoFit/>
          </a:bodyPr>
          <a:lstStyle/>
          <a:p>
            <a:r>
              <a:rPr lang="en-US" dirty="0"/>
              <a:t>Summary/Conclusion </a:t>
            </a:r>
            <a:r>
              <a:rPr lang="mr-IN" dirty="0"/>
              <a:t>–</a:t>
            </a:r>
            <a:r>
              <a:rPr lang="en-US" dirty="0"/>
              <a:t> So what?</a:t>
            </a:r>
          </a:p>
        </p:txBody>
      </p:sp>
    </p:spTree>
    <p:extLst>
      <p:ext uri="{BB962C8B-B14F-4D97-AF65-F5344CB8AC3E}">
        <p14:creationId xmlns:p14="http://schemas.microsoft.com/office/powerpoint/2010/main" val="35797105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Off-the-Shelf Methodology Or following the Recipe  </a:t>
            </a:r>
          </a:p>
        </p:txBody>
      </p:sp>
      <p:sp>
        <p:nvSpPr>
          <p:cNvPr id="5" name="TextBox 4"/>
          <p:cNvSpPr txBox="1"/>
          <p:nvPr/>
        </p:nvSpPr>
        <p:spPr>
          <a:xfrm>
            <a:off x="1617872" y="1753713"/>
            <a:ext cx="5912036" cy="646331"/>
          </a:xfrm>
          <a:prstGeom prst="rect">
            <a:avLst/>
          </a:prstGeom>
          <a:noFill/>
        </p:spPr>
        <p:txBody>
          <a:bodyPr wrap="square" rtlCol="0">
            <a:spAutoFit/>
          </a:bodyPr>
          <a:lstStyle/>
          <a:p>
            <a:r>
              <a:rPr lang="en-US" dirty="0"/>
              <a:t>Is it using an ‘off the shelf’ methodology? The methodology exists prior to the analysis and is simply applied to the data. </a:t>
            </a:r>
          </a:p>
        </p:txBody>
      </p:sp>
      <p:sp>
        <p:nvSpPr>
          <p:cNvPr id="6" name="TextBox 5"/>
          <p:cNvSpPr txBox="1"/>
          <p:nvPr/>
        </p:nvSpPr>
        <p:spPr>
          <a:xfrm>
            <a:off x="5201383" y="2817670"/>
            <a:ext cx="3719594" cy="646331"/>
          </a:xfrm>
          <a:prstGeom prst="rect">
            <a:avLst/>
          </a:prstGeom>
          <a:noFill/>
        </p:spPr>
        <p:txBody>
          <a:bodyPr wrap="square" rtlCol="0">
            <a:spAutoFit/>
          </a:bodyPr>
          <a:lstStyle/>
          <a:p>
            <a:r>
              <a:rPr lang="en-US" dirty="0"/>
              <a:t>Data in </a:t>
            </a:r>
            <a:r>
              <a:rPr lang="mr-IN" dirty="0"/>
              <a:t>–</a:t>
            </a:r>
            <a:r>
              <a:rPr lang="en-US" dirty="0"/>
              <a:t> </a:t>
            </a:r>
            <a:r>
              <a:rPr lang="en-US" dirty="0" err="1"/>
              <a:t>tweek</a:t>
            </a:r>
            <a:r>
              <a:rPr lang="en-US" dirty="0"/>
              <a:t> the variables - results out </a:t>
            </a:r>
            <a:r>
              <a:rPr lang="mr-IN" dirty="0"/>
              <a:t>–</a:t>
            </a:r>
            <a:r>
              <a:rPr lang="en-US" dirty="0"/>
              <a:t> significance, P factor. </a:t>
            </a:r>
          </a:p>
        </p:txBody>
      </p:sp>
      <p:sp>
        <p:nvSpPr>
          <p:cNvPr id="7" name="TextBox 6"/>
          <p:cNvSpPr txBox="1"/>
          <p:nvPr/>
        </p:nvSpPr>
        <p:spPr>
          <a:xfrm>
            <a:off x="5201383" y="4006327"/>
            <a:ext cx="3213252" cy="1200329"/>
          </a:xfrm>
          <a:prstGeom prst="rect">
            <a:avLst/>
          </a:prstGeom>
          <a:noFill/>
        </p:spPr>
        <p:txBody>
          <a:bodyPr wrap="square" rtlCol="0">
            <a:spAutoFit/>
          </a:bodyPr>
          <a:lstStyle/>
          <a:p>
            <a:r>
              <a:rPr lang="en-US" dirty="0"/>
              <a:t>Data in </a:t>
            </a:r>
            <a:r>
              <a:rPr lang="mr-IN" dirty="0"/>
              <a:t>–</a:t>
            </a:r>
            <a:r>
              <a:rPr lang="en-US" dirty="0"/>
              <a:t> transforms the data into something relevant to the methodology </a:t>
            </a:r>
            <a:r>
              <a:rPr lang="mr-IN" dirty="0"/>
              <a:t>–</a:t>
            </a:r>
            <a:r>
              <a:rPr lang="en-US" dirty="0"/>
              <a:t> findings come out </a:t>
            </a:r>
            <a:r>
              <a:rPr lang="mr-IN" dirty="0"/>
              <a:t>–</a:t>
            </a:r>
            <a:r>
              <a:rPr lang="en-US" dirty="0"/>
              <a:t> confirming the approach.   </a:t>
            </a:r>
          </a:p>
        </p:txBody>
      </p:sp>
      <p:pic>
        <p:nvPicPr>
          <p:cNvPr id="3" name="Picture 2" descr="Screenshot 2020-10-12 at 11.47.29.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1124" y="2963169"/>
            <a:ext cx="3271864" cy="2700491"/>
          </a:xfrm>
          <a:prstGeom prst="rect">
            <a:avLst/>
          </a:prstGeom>
        </p:spPr>
      </p:pic>
    </p:spTree>
    <p:extLst>
      <p:ext uri="{BB962C8B-B14F-4D97-AF65-F5344CB8AC3E}">
        <p14:creationId xmlns:p14="http://schemas.microsoft.com/office/powerpoint/2010/main" val="13117611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Designing a Methodology </a:t>
            </a:r>
          </a:p>
        </p:txBody>
      </p:sp>
      <p:sp>
        <p:nvSpPr>
          <p:cNvPr id="5" name="TextBox 4"/>
          <p:cNvSpPr txBox="1"/>
          <p:nvPr/>
        </p:nvSpPr>
        <p:spPr>
          <a:xfrm>
            <a:off x="1421308" y="1526940"/>
            <a:ext cx="6305164" cy="369332"/>
          </a:xfrm>
          <a:prstGeom prst="rect">
            <a:avLst/>
          </a:prstGeom>
          <a:noFill/>
        </p:spPr>
        <p:txBody>
          <a:bodyPr wrap="square" rtlCol="0">
            <a:spAutoFit/>
          </a:bodyPr>
          <a:lstStyle/>
          <a:p>
            <a:r>
              <a:rPr lang="en-US" dirty="0"/>
              <a:t>Designing or assembling a methodology. </a:t>
            </a:r>
          </a:p>
        </p:txBody>
      </p:sp>
      <p:sp>
        <p:nvSpPr>
          <p:cNvPr id="6" name="TextBox 5"/>
          <p:cNvSpPr txBox="1"/>
          <p:nvPr/>
        </p:nvSpPr>
        <p:spPr>
          <a:xfrm>
            <a:off x="5700352" y="3023643"/>
            <a:ext cx="2872857" cy="923330"/>
          </a:xfrm>
          <a:prstGeom prst="rect">
            <a:avLst/>
          </a:prstGeom>
          <a:noFill/>
        </p:spPr>
        <p:txBody>
          <a:bodyPr wrap="square" rtlCol="0">
            <a:spAutoFit/>
          </a:bodyPr>
          <a:lstStyle/>
          <a:p>
            <a:r>
              <a:rPr lang="en-US" dirty="0"/>
              <a:t>Methodology is designed for the data </a:t>
            </a:r>
            <a:r>
              <a:rPr lang="mr-IN" dirty="0"/>
              <a:t>–</a:t>
            </a:r>
            <a:r>
              <a:rPr lang="en-US" dirty="0"/>
              <a:t> not the other way around. </a:t>
            </a:r>
          </a:p>
        </p:txBody>
      </p:sp>
      <p:sp>
        <p:nvSpPr>
          <p:cNvPr id="7" name="TextBox 6"/>
          <p:cNvSpPr txBox="1"/>
          <p:nvPr/>
        </p:nvSpPr>
        <p:spPr>
          <a:xfrm>
            <a:off x="5700352" y="4384282"/>
            <a:ext cx="2986448" cy="1200329"/>
          </a:xfrm>
          <a:prstGeom prst="rect">
            <a:avLst/>
          </a:prstGeom>
          <a:noFill/>
        </p:spPr>
        <p:txBody>
          <a:bodyPr wrap="square" rtlCol="0">
            <a:spAutoFit/>
          </a:bodyPr>
          <a:lstStyle/>
          <a:p>
            <a:r>
              <a:rPr lang="en-US" dirty="0"/>
              <a:t>Each new analysis requires a new assemblage of methods</a:t>
            </a:r>
          </a:p>
          <a:p>
            <a:endParaRPr lang="en-US" dirty="0"/>
          </a:p>
          <a:p>
            <a:r>
              <a:rPr lang="en-US" dirty="0"/>
              <a:t>“draw on”  </a:t>
            </a:r>
          </a:p>
        </p:txBody>
      </p:sp>
      <p:pic>
        <p:nvPicPr>
          <p:cNvPr id="3" name="Picture 2" descr="Screenshot 2020-10-12 at 11.47.0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8793" y="2467103"/>
            <a:ext cx="3163641" cy="3834357"/>
          </a:xfrm>
          <a:prstGeom prst="rect">
            <a:avLst/>
          </a:prstGeom>
        </p:spPr>
      </p:pic>
    </p:spTree>
    <p:extLst>
      <p:ext uri="{BB962C8B-B14F-4D97-AF65-F5344CB8AC3E}">
        <p14:creationId xmlns:p14="http://schemas.microsoft.com/office/powerpoint/2010/main" val="5024060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07B0AB-280E-3A4E-A164-D4967325DD34}"/>
              </a:ext>
            </a:extLst>
          </p:cNvPr>
          <p:cNvSpPr>
            <a:spLocks noGrp="1"/>
          </p:cNvSpPr>
          <p:nvPr>
            <p:ph type="title"/>
          </p:nvPr>
        </p:nvSpPr>
        <p:spPr/>
        <p:txBody>
          <a:bodyPr/>
          <a:lstStyle/>
          <a:p>
            <a:endParaRPr lang="en-US"/>
          </a:p>
        </p:txBody>
      </p:sp>
      <p:pic>
        <p:nvPicPr>
          <p:cNvPr id="10" name="Content Placeholder 9">
            <a:extLst>
              <a:ext uri="{FF2B5EF4-FFF2-40B4-BE49-F238E27FC236}">
                <a16:creationId xmlns:a16="http://schemas.microsoft.com/office/drawing/2014/main" id="{B869812F-022E-6447-840E-AAB3BB1A2EAD}"/>
              </a:ext>
            </a:extLst>
          </p:cNvPr>
          <p:cNvPicPr>
            <a:picLocks noGrp="1" noChangeAspect="1"/>
          </p:cNvPicPr>
          <p:nvPr>
            <p:ph idx="1"/>
          </p:nvPr>
        </p:nvPicPr>
        <p:blipFill>
          <a:blip r:embed="rId2"/>
          <a:stretch>
            <a:fillRect/>
          </a:stretch>
        </p:blipFill>
        <p:spPr>
          <a:xfrm>
            <a:off x="231139" y="96760"/>
            <a:ext cx="4813694" cy="2932847"/>
          </a:xfrm>
        </p:spPr>
      </p:pic>
      <p:pic>
        <p:nvPicPr>
          <p:cNvPr id="8" name="Picture 7">
            <a:extLst>
              <a:ext uri="{FF2B5EF4-FFF2-40B4-BE49-F238E27FC236}">
                <a16:creationId xmlns:a16="http://schemas.microsoft.com/office/drawing/2014/main" id="{5FE0453F-AFB4-2340-ABEC-4581950D6E7E}"/>
              </a:ext>
            </a:extLst>
          </p:cNvPr>
          <p:cNvPicPr>
            <a:picLocks noChangeAspect="1"/>
          </p:cNvPicPr>
          <p:nvPr/>
        </p:nvPicPr>
        <p:blipFill>
          <a:blip r:embed="rId3"/>
          <a:stretch>
            <a:fillRect/>
          </a:stretch>
        </p:blipFill>
        <p:spPr>
          <a:xfrm>
            <a:off x="3799533" y="3178684"/>
            <a:ext cx="4813694" cy="3532125"/>
          </a:xfrm>
          <a:prstGeom prst="rect">
            <a:avLst/>
          </a:prstGeom>
        </p:spPr>
      </p:pic>
      <p:cxnSp>
        <p:nvCxnSpPr>
          <p:cNvPr id="12" name="Straight Arrow Connector 11">
            <a:extLst>
              <a:ext uri="{FF2B5EF4-FFF2-40B4-BE49-F238E27FC236}">
                <a16:creationId xmlns:a16="http://schemas.microsoft.com/office/drawing/2014/main" id="{4059AF83-6548-814A-B8E1-8B087E8B3DAE}"/>
              </a:ext>
            </a:extLst>
          </p:cNvPr>
          <p:cNvCxnSpPr/>
          <p:nvPr/>
        </p:nvCxnSpPr>
        <p:spPr>
          <a:xfrm flipH="1">
            <a:off x="3373821" y="1681655"/>
            <a:ext cx="2207172"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6DE3588C-8909-C347-BB72-41888B3A252F}"/>
              </a:ext>
            </a:extLst>
          </p:cNvPr>
          <p:cNvCxnSpPr/>
          <p:nvPr/>
        </p:nvCxnSpPr>
        <p:spPr>
          <a:xfrm flipV="1">
            <a:off x="1608083" y="3029607"/>
            <a:ext cx="1408386" cy="58595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76898122-C9F7-5543-87CE-CC48CEB58A71}"/>
              </a:ext>
            </a:extLst>
          </p:cNvPr>
          <p:cNvCxnSpPr>
            <a:endCxn id="8" idx="1"/>
          </p:cNvCxnSpPr>
          <p:nvPr/>
        </p:nvCxnSpPr>
        <p:spPr>
          <a:xfrm>
            <a:off x="662152" y="4944746"/>
            <a:ext cx="3137381" cy="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4FD5C7F2-73D1-5B47-A788-7CFE26D62B74}"/>
              </a:ext>
            </a:extLst>
          </p:cNvPr>
          <p:cNvSpPr txBox="1"/>
          <p:nvPr/>
        </p:nvSpPr>
        <p:spPr>
          <a:xfrm>
            <a:off x="5665076" y="1417638"/>
            <a:ext cx="2333296" cy="369332"/>
          </a:xfrm>
          <a:prstGeom prst="rect">
            <a:avLst/>
          </a:prstGeom>
          <a:noFill/>
        </p:spPr>
        <p:txBody>
          <a:bodyPr wrap="square" rtlCol="0">
            <a:spAutoFit/>
          </a:bodyPr>
          <a:lstStyle/>
          <a:p>
            <a:r>
              <a:rPr lang="en-US" dirty="0"/>
              <a:t>Origin</a:t>
            </a:r>
          </a:p>
        </p:txBody>
      </p:sp>
      <p:sp>
        <p:nvSpPr>
          <p:cNvPr id="18" name="TextBox 17">
            <a:extLst>
              <a:ext uri="{FF2B5EF4-FFF2-40B4-BE49-F238E27FC236}">
                <a16:creationId xmlns:a16="http://schemas.microsoft.com/office/drawing/2014/main" id="{28A8DE33-E528-B34B-82F3-0B1D7DA2483D}"/>
              </a:ext>
            </a:extLst>
          </p:cNvPr>
          <p:cNvSpPr txBox="1"/>
          <p:nvPr/>
        </p:nvSpPr>
        <p:spPr>
          <a:xfrm>
            <a:off x="457200" y="3615559"/>
            <a:ext cx="2559269" cy="369332"/>
          </a:xfrm>
          <a:prstGeom prst="rect">
            <a:avLst/>
          </a:prstGeom>
          <a:noFill/>
        </p:spPr>
        <p:txBody>
          <a:bodyPr wrap="square" rtlCol="0">
            <a:spAutoFit/>
          </a:bodyPr>
          <a:lstStyle/>
          <a:p>
            <a:r>
              <a:rPr lang="en-US" dirty="0"/>
              <a:t>Main People, Current </a:t>
            </a:r>
          </a:p>
        </p:txBody>
      </p:sp>
      <p:sp>
        <p:nvSpPr>
          <p:cNvPr id="19" name="TextBox 18">
            <a:extLst>
              <a:ext uri="{FF2B5EF4-FFF2-40B4-BE49-F238E27FC236}">
                <a16:creationId xmlns:a16="http://schemas.microsoft.com/office/drawing/2014/main" id="{F40ABCD7-AEDF-6547-9A9F-8E2B6C718ABF}"/>
              </a:ext>
            </a:extLst>
          </p:cNvPr>
          <p:cNvSpPr txBox="1"/>
          <p:nvPr/>
        </p:nvSpPr>
        <p:spPr>
          <a:xfrm>
            <a:off x="635831" y="5076497"/>
            <a:ext cx="2979727" cy="369332"/>
          </a:xfrm>
          <a:prstGeom prst="rect">
            <a:avLst/>
          </a:prstGeom>
          <a:noFill/>
        </p:spPr>
        <p:txBody>
          <a:bodyPr wrap="square" rtlCol="0">
            <a:spAutoFit/>
          </a:bodyPr>
          <a:lstStyle/>
          <a:p>
            <a:r>
              <a:rPr lang="en-US" dirty="0"/>
              <a:t>Main people in SSMM</a:t>
            </a:r>
          </a:p>
        </p:txBody>
      </p:sp>
      <p:sp>
        <p:nvSpPr>
          <p:cNvPr id="20" name="TextBox 19">
            <a:extLst>
              <a:ext uri="{FF2B5EF4-FFF2-40B4-BE49-F238E27FC236}">
                <a16:creationId xmlns:a16="http://schemas.microsoft.com/office/drawing/2014/main" id="{368D7B62-1195-E142-987C-CD4BD0769AF7}"/>
              </a:ext>
            </a:extLst>
          </p:cNvPr>
          <p:cNvSpPr txBox="1"/>
          <p:nvPr/>
        </p:nvSpPr>
        <p:spPr>
          <a:xfrm>
            <a:off x="635831" y="6273934"/>
            <a:ext cx="3137381" cy="369332"/>
          </a:xfrm>
          <a:prstGeom prst="rect">
            <a:avLst/>
          </a:prstGeom>
          <a:noFill/>
        </p:spPr>
        <p:txBody>
          <a:bodyPr wrap="square" rtlCol="0">
            <a:spAutoFit/>
          </a:bodyPr>
          <a:lstStyle/>
          <a:p>
            <a:r>
              <a:rPr lang="en-US" dirty="0"/>
              <a:t>Methodology Contribution </a:t>
            </a:r>
          </a:p>
        </p:txBody>
      </p:sp>
      <p:cxnSp>
        <p:nvCxnSpPr>
          <p:cNvPr id="24" name="Straight Arrow Connector 23">
            <a:extLst>
              <a:ext uri="{FF2B5EF4-FFF2-40B4-BE49-F238E27FC236}">
                <a16:creationId xmlns:a16="http://schemas.microsoft.com/office/drawing/2014/main" id="{BB66920D-0B6E-5D42-A521-60289C0246D2}"/>
              </a:ext>
            </a:extLst>
          </p:cNvPr>
          <p:cNvCxnSpPr>
            <a:cxnSpLocks/>
          </p:cNvCxnSpPr>
          <p:nvPr/>
        </p:nvCxnSpPr>
        <p:spPr>
          <a:xfrm>
            <a:off x="1140373" y="6109925"/>
            <a:ext cx="2832581"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137637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431108-3E81-E841-A883-BF99C0E85A0C}"/>
              </a:ext>
            </a:extLst>
          </p:cNvPr>
          <p:cNvSpPr>
            <a:spLocks noGrp="1"/>
          </p:cNvSpPr>
          <p:nvPr>
            <p:ph type="title"/>
          </p:nvPr>
        </p:nvSpPr>
        <p:spPr/>
        <p:txBody>
          <a:bodyPr>
            <a:noAutofit/>
          </a:bodyPr>
          <a:lstStyle/>
          <a:p>
            <a:r>
              <a:rPr lang="en-US" sz="2800" dirty="0"/>
              <a:t>End of the first half. The three stages of the things to come</a:t>
            </a:r>
          </a:p>
        </p:txBody>
      </p:sp>
      <p:pic>
        <p:nvPicPr>
          <p:cNvPr id="9" name="Content Placeholder 8">
            <a:extLst>
              <a:ext uri="{FF2B5EF4-FFF2-40B4-BE49-F238E27FC236}">
                <a16:creationId xmlns:a16="http://schemas.microsoft.com/office/drawing/2014/main" id="{E624F136-8FF8-4F49-A281-613C33FDFB71}"/>
              </a:ext>
            </a:extLst>
          </p:cNvPr>
          <p:cNvPicPr>
            <a:picLocks noGrp="1" noChangeAspect="1"/>
          </p:cNvPicPr>
          <p:nvPr>
            <p:ph idx="1"/>
          </p:nvPr>
        </p:nvPicPr>
        <p:blipFill>
          <a:blip r:embed="rId2"/>
          <a:stretch>
            <a:fillRect/>
          </a:stretch>
        </p:blipFill>
        <p:spPr>
          <a:xfrm>
            <a:off x="1266496" y="1840571"/>
            <a:ext cx="6121400" cy="3603103"/>
          </a:xfrm>
        </p:spPr>
      </p:pic>
      <p:cxnSp>
        <p:nvCxnSpPr>
          <p:cNvPr id="5" name="Straight Arrow Connector 4">
            <a:extLst>
              <a:ext uri="{FF2B5EF4-FFF2-40B4-BE49-F238E27FC236}">
                <a16:creationId xmlns:a16="http://schemas.microsoft.com/office/drawing/2014/main" id="{F6307897-7DAB-534E-9094-CB263ECC40EA}"/>
              </a:ext>
            </a:extLst>
          </p:cNvPr>
          <p:cNvCxnSpPr/>
          <p:nvPr/>
        </p:nvCxnSpPr>
        <p:spPr>
          <a:xfrm flipH="1">
            <a:off x="1864895" y="2201779"/>
            <a:ext cx="5859379" cy="62564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7" name="Straight Arrow Connector 6">
            <a:extLst>
              <a:ext uri="{FF2B5EF4-FFF2-40B4-BE49-F238E27FC236}">
                <a16:creationId xmlns:a16="http://schemas.microsoft.com/office/drawing/2014/main" id="{67E3EFE0-037B-F34B-8A04-5919C77CFB9C}"/>
              </a:ext>
            </a:extLst>
          </p:cNvPr>
          <p:cNvCxnSpPr/>
          <p:nvPr/>
        </p:nvCxnSpPr>
        <p:spPr>
          <a:xfrm flipH="1">
            <a:off x="5305926" y="2658979"/>
            <a:ext cx="2310063" cy="40907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A3B10E42-72C1-794D-B589-DC345040E49C}"/>
              </a:ext>
            </a:extLst>
          </p:cNvPr>
          <p:cNvCxnSpPr/>
          <p:nvPr/>
        </p:nvCxnSpPr>
        <p:spPr>
          <a:xfrm>
            <a:off x="721895" y="3068053"/>
            <a:ext cx="2442410" cy="26469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75663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B68AC55-C8AE-6894-163E-4B4BD2BE999D}"/>
              </a:ext>
            </a:extLst>
          </p:cNvPr>
          <p:cNvPicPr>
            <a:picLocks noChangeAspect="1"/>
          </p:cNvPicPr>
          <p:nvPr/>
        </p:nvPicPr>
        <p:blipFill>
          <a:blip r:embed="rId2"/>
          <a:stretch>
            <a:fillRect/>
          </a:stretch>
        </p:blipFill>
        <p:spPr>
          <a:xfrm>
            <a:off x="623570" y="1220395"/>
            <a:ext cx="5857240" cy="4857900"/>
          </a:xfrm>
          <a:prstGeom prst="rect">
            <a:avLst/>
          </a:prstGeom>
        </p:spPr>
      </p:pic>
      <p:sp>
        <p:nvSpPr>
          <p:cNvPr id="4" name="TextBox 3">
            <a:extLst>
              <a:ext uri="{FF2B5EF4-FFF2-40B4-BE49-F238E27FC236}">
                <a16:creationId xmlns:a16="http://schemas.microsoft.com/office/drawing/2014/main" id="{A6B71DE8-A147-FE80-463D-D6267C74D9FF}"/>
              </a:ext>
            </a:extLst>
          </p:cNvPr>
          <p:cNvSpPr txBox="1"/>
          <p:nvPr/>
        </p:nvSpPr>
        <p:spPr>
          <a:xfrm>
            <a:off x="2251710" y="402828"/>
            <a:ext cx="4229100" cy="369332"/>
          </a:xfrm>
          <a:prstGeom prst="rect">
            <a:avLst/>
          </a:prstGeom>
          <a:noFill/>
        </p:spPr>
        <p:txBody>
          <a:bodyPr wrap="square" rtlCol="0">
            <a:spAutoFit/>
          </a:bodyPr>
          <a:lstStyle/>
          <a:p>
            <a:r>
              <a:rPr lang="en-US" dirty="0"/>
              <a:t>To be published in </a:t>
            </a:r>
            <a:r>
              <a:rPr lang="en-US" i="1" dirty="0"/>
              <a:t>Social Semiotics 2023. </a:t>
            </a:r>
          </a:p>
        </p:txBody>
      </p:sp>
      <p:pic>
        <p:nvPicPr>
          <p:cNvPr id="7" name="Picture 6">
            <a:extLst>
              <a:ext uri="{FF2B5EF4-FFF2-40B4-BE49-F238E27FC236}">
                <a16:creationId xmlns:a16="http://schemas.microsoft.com/office/drawing/2014/main" id="{2A9ED508-D946-5CB1-0513-58B6F365DD53}"/>
              </a:ext>
            </a:extLst>
          </p:cNvPr>
          <p:cNvPicPr>
            <a:picLocks noChangeAspect="1"/>
          </p:cNvPicPr>
          <p:nvPr/>
        </p:nvPicPr>
        <p:blipFill>
          <a:blip r:embed="rId3"/>
          <a:stretch>
            <a:fillRect/>
          </a:stretch>
        </p:blipFill>
        <p:spPr>
          <a:xfrm>
            <a:off x="6880974" y="2366010"/>
            <a:ext cx="1822336" cy="2566670"/>
          </a:xfrm>
          <a:prstGeom prst="rect">
            <a:avLst/>
          </a:prstGeom>
        </p:spPr>
      </p:pic>
    </p:spTree>
    <p:extLst>
      <p:ext uri="{BB962C8B-B14F-4D97-AF65-F5344CB8AC3E}">
        <p14:creationId xmlns:p14="http://schemas.microsoft.com/office/powerpoint/2010/main" val="41938564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F51896-C0C8-154D-9942-053C88B34E72}"/>
              </a:ext>
            </a:extLst>
          </p:cNvPr>
          <p:cNvSpPr>
            <a:spLocks noGrp="1"/>
          </p:cNvSpPr>
          <p:nvPr>
            <p:ph type="title"/>
          </p:nvPr>
        </p:nvSpPr>
        <p:spPr/>
        <p:txBody>
          <a:bodyPr>
            <a:normAutofit/>
          </a:bodyPr>
          <a:lstStyle/>
          <a:p>
            <a:r>
              <a:rPr lang="en-US" sz="4000" dirty="0"/>
              <a:t>The why</a:t>
            </a:r>
          </a:p>
        </p:txBody>
      </p:sp>
      <p:sp>
        <p:nvSpPr>
          <p:cNvPr id="8" name="Content Placeholder 7">
            <a:extLst>
              <a:ext uri="{FF2B5EF4-FFF2-40B4-BE49-F238E27FC236}">
                <a16:creationId xmlns:a16="http://schemas.microsoft.com/office/drawing/2014/main" id="{31FC4CE8-F300-9127-265B-F3FD1DB7B4BD}"/>
              </a:ext>
            </a:extLst>
          </p:cNvPr>
          <p:cNvSpPr>
            <a:spLocks noGrp="1"/>
          </p:cNvSpPr>
          <p:nvPr>
            <p:ph idx="1"/>
          </p:nvPr>
        </p:nvSpPr>
        <p:spPr>
          <a:xfrm>
            <a:off x="457200" y="1600200"/>
            <a:ext cx="8229600" cy="4566424"/>
          </a:xfrm>
        </p:spPr>
        <p:txBody>
          <a:bodyPr>
            <a:normAutofit lnSpcReduction="10000"/>
          </a:bodyPr>
          <a:lstStyle/>
          <a:p>
            <a:pPr>
              <a:lnSpc>
                <a:spcPct val="150000"/>
              </a:lnSpc>
            </a:pPr>
            <a:r>
              <a:rPr lang="en-US" sz="1600" kern="100" dirty="0">
                <a:effectLst/>
                <a:latin typeface="Times New Roman" panose="02020603050405020304" pitchFamily="18" charset="0"/>
                <a:ea typeface="DengXian" panose="02010600030101010101" pitchFamily="2" charset="-122"/>
              </a:rPr>
              <a:t>Although previous studies have noted the importance of internet and social media technologies in facilitating nationalism and the innovative forms of nationalist expression brought by them (see Fang and </a:t>
            </a:r>
            <a:r>
              <a:rPr lang="en-US" sz="1600" kern="100" dirty="0" err="1">
                <a:effectLst/>
                <a:latin typeface="Times New Roman" panose="02020603050405020304" pitchFamily="18" charset="0"/>
                <a:ea typeface="DengXian" panose="02010600030101010101" pitchFamily="2" charset="-122"/>
              </a:rPr>
              <a:t>Repnikova</a:t>
            </a:r>
            <a:r>
              <a:rPr lang="en-US" sz="1600" kern="100" dirty="0">
                <a:effectLst/>
                <a:latin typeface="Times New Roman" panose="02020603050405020304" pitchFamily="18" charset="0"/>
                <a:ea typeface="DengXian" panose="02010600030101010101" pitchFamily="2" charset="-122"/>
              </a:rPr>
              <a:t>, 2018; Han, 2019; </a:t>
            </a:r>
            <a:r>
              <a:rPr lang="en-US" sz="1600" kern="100" dirty="0" err="1">
                <a:effectLst/>
                <a:latin typeface="Times New Roman" panose="02020603050405020304" pitchFamily="18" charset="0"/>
                <a:ea typeface="DengXian" panose="02010600030101010101" pitchFamily="2" charset="-122"/>
              </a:rPr>
              <a:t>Qiu</a:t>
            </a:r>
            <a:r>
              <a:rPr lang="en-US" sz="1600" kern="100" dirty="0">
                <a:effectLst/>
                <a:latin typeface="Times New Roman" panose="02020603050405020304" pitchFamily="18" charset="0"/>
                <a:ea typeface="DengXian" panose="02010600030101010101" pitchFamily="2" charset="-122"/>
              </a:rPr>
              <a:t>, 2015; Wu, 2007; Yang, 2019; Zhou and Miao, 2019), less attention has been paid to the way in which nationalist discourses are constructed and mobilized through digital technologies, popular culture, and multimodal semiotic resources within the context of online censorship. This is an underexplored yet important topic as it operates within a technologically mediated multimodal discursive arena that offers further understanding of contemporary forms of online nationalism within the Chinese social media environment that is playful, creative and carnivalesque and which is also subject to a pervasive and multidimensional censorship system (Author removed). In this paper we turn our attention to this aspect of cyber nationalism and examine a Chinese online nationalist campaign organized across social media platforms targeting Taiwan. </a:t>
            </a:r>
            <a:endParaRPr lang="en-US" sz="1600" dirty="0"/>
          </a:p>
        </p:txBody>
      </p:sp>
    </p:spTree>
    <p:extLst>
      <p:ext uri="{BB962C8B-B14F-4D97-AF65-F5344CB8AC3E}">
        <p14:creationId xmlns:p14="http://schemas.microsoft.com/office/powerpoint/2010/main" val="33217105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Previous Studies</a:t>
            </a:r>
            <a:br>
              <a:rPr lang="en-US" dirty="0"/>
            </a:br>
            <a:r>
              <a:rPr lang="en-US" sz="2200" dirty="0"/>
              <a:t>1. </a:t>
            </a:r>
            <a:r>
              <a:rPr lang="en-US" sz="1800" b="1" kern="100" dirty="0">
                <a:effectLst/>
                <a:latin typeface="Times New Roman" panose="02020603050405020304" pitchFamily="18" charset="0"/>
                <a:ea typeface="DengXian" panose="02010600030101010101" pitchFamily="2" charset="-122"/>
              </a:rPr>
              <a:t>Chinese nationalism and cyber nationalism</a:t>
            </a:r>
            <a:endParaRPr lang="en-US" dirty="0"/>
          </a:p>
        </p:txBody>
      </p:sp>
      <p:sp>
        <p:nvSpPr>
          <p:cNvPr id="3" name="TextBox 2">
            <a:extLst>
              <a:ext uri="{FF2B5EF4-FFF2-40B4-BE49-F238E27FC236}">
                <a16:creationId xmlns:a16="http://schemas.microsoft.com/office/drawing/2014/main" id="{609DBFE2-EDC6-0C22-26F8-076681D0EB96}"/>
              </a:ext>
            </a:extLst>
          </p:cNvPr>
          <p:cNvSpPr txBox="1"/>
          <p:nvPr/>
        </p:nvSpPr>
        <p:spPr>
          <a:xfrm>
            <a:off x="591014" y="1417638"/>
            <a:ext cx="7805854" cy="5045164"/>
          </a:xfrm>
          <a:prstGeom prst="rect">
            <a:avLst/>
          </a:prstGeom>
          <a:noFill/>
        </p:spPr>
        <p:txBody>
          <a:bodyPr wrap="square" rtlCol="0">
            <a:spAutoFit/>
          </a:bodyPr>
          <a:lstStyle/>
          <a:p>
            <a:pPr>
              <a:lnSpc>
                <a:spcPct val="150000"/>
              </a:lnSpc>
            </a:pPr>
            <a:r>
              <a:rPr lang="en-US" sz="1200" kern="100" dirty="0">
                <a:effectLst/>
                <a:latin typeface="Times New Roman" panose="02020603050405020304" pitchFamily="18" charset="0"/>
                <a:ea typeface="DengXian" panose="02010600030101010101" pitchFamily="2" charset="-122"/>
              </a:rPr>
              <a:t>While nationalism has played a significant role in shaping China’s political environment and public discourse this has become more visible in recent years due to government encouragement and support. Under President Xi Jinping Chinese nationalism has become ever more central in Chinese daily life through explicit political and social policies and is now embedded in Chinese education through patriotic education campaigns (Chen et al., 2020). Moreover, as reflected in the patriotic education campaign, the state government promotes nationalism in a way that tries to “conflate ‘love’ </a:t>
            </a:r>
            <a:r>
              <a:rPr lang="en-US" sz="1200" kern="100" dirty="0">
                <a:effectLst/>
                <a:latin typeface="Calibri" panose="020F0502020204030204" pitchFamily="34" charset="0"/>
                <a:ea typeface="DengXian" panose="02010600030101010101" pitchFamily="2" charset="-122"/>
              </a:rPr>
              <a:t>﻿</a:t>
            </a:r>
            <a:r>
              <a:rPr lang="en-US" sz="1200" kern="100" dirty="0">
                <a:effectLst/>
                <a:latin typeface="Times New Roman" panose="02020603050405020304" pitchFamily="18" charset="0"/>
                <a:ea typeface="DengXian" panose="02010600030101010101" pitchFamily="2" charset="-122"/>
              </a:rPr>
              <a:t>for the state with the ‘love’ for the Communist Party of China” (Chen et al., 2020, 6). In contrast to government organised campaigns promoting nationalism and nationalist policies, Chinese </a:t>
            </a:r>
            <a:r>
              <a:rPr lang="en-US" sz="1200" i="1" kern="100" dirty="0">
                <a:effectLst/>
                <a:latin typeface="Times New Roman" panose="02020603050405020304" pitchFamily="18" charset="0"/>
                <a:ea typeface="DengXian" panose="02010600030101010101" pitchFamily="2" charset="-122"/>
              </a:rPr>
              <a:t>cyber</a:t>
            </a:r>
            <a:r>
              <a:rPr lang="en-US" sz="1200" kern="100" dirty="0">
                <a:effectLst/>
                <a:latin typeface="Times New Roman" panose="02020603050405020304" pitchFamily="18" charset="0"/>
                <a:ea typeface="DengXian" panose="02010600030101010101" pitchFamily="2" charset="-122"/>
              </a:rPr>
              <a:t> nationalism is described as “a non-government sponsored ideology and movement that has originated, existed, and developed in China’s online sphere” (Wu, 2007). Meanwhile, scholars have also acknowledged that although cyber nationalism is rarely sponsored by the government, the government has always been monitoring and sometimes intervening in Chinese cyber nationalist movements through various ways (Schneider, 2018a; Wu, 2007). Taking advantage of the internet and associated technologies, Chinese cyber nationalists make use of the digital space to express their nationalist sentiments and organize nationalist movements on political and social issues related to China. Broadly speaking, Chinese cyber nationalism mounted by internet users is a spontaneous, grassroots, and bottom-up form of nationalism (Chen et al., 2020) nurtured, supported and shaped by digital technologies. For example, during the early stage of the outbreak of the COVID-19, in response to politicians and news organizations outside China blaming China for the virus and calling the virus the “Chinese virus”, Chinese nationalists flooded the social media pages of the politicians and news agencies outside China to counter those claims and express their support and love for China. </a:t>
            </a:r>
            <a:endParaRPr lang="en-GB" sz="12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7346513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BAAFE6-0790-48CC-75A4-160057C46D9E}"/>
              </a:ext>
            </a:extLst>
          </p:cNvPr>
          <p:cNvSpPr>
            <a:spLocks noGrp="1"/>
          </p:cNvSpPr>
          <p:nvPr>
            <p:ph type="title"/>
          </p:nvPr>
        </p:nvSpPr>
        <p:spPr>
          <a:xfrm>
            <a:off x="457200" y="479501"/>
            <a:ext cx="8229600" cy="384717"/>
          </a:xfrm>
        </p:spPr>
        <p:txBody>
          <a:bodyPr>
            <a:normAutofit fontScale="90000"/>
          </a:bodyPr>
          <a:lstStyle/>
          <a:p>
            <a:r>
              <a:rPr lang="en-US" sz="2200" dirty="0"/>
              <a:t>2. </a:t>
            </a:r>
            <a:r>
              <a:rPr lang="en-US" sz="2200" b="1" kern="100" dirty="0">
                <a:effectLst/>
                <a:latin typeface="Times New Roman" panose="02020603050405020304" pitchFamily="18" charset="0"/>
                <a:ea typeface="DengXian" panose="02010600030101010101" pitchFamily="2" charset="-122"/>
              </a:rPr>
              <a:t>Internet memes as political participation and mobilization</a:t>
            </a:r>
            <a:endParaRPr lang="en-US" dirty="0"/>
          </a:p>
        </p:txBody>
      </p:sp>
      <p:sp>
        <p:nvSpPr>
          <p:cNvPr id="3" name="Content Placeholder 2">
            <a:extLst>
              <a:ext uri="{FF2B5EF4-FFF2-40B4-BE49-F238E27FC236}">
                <a16:creationId xmlns:a16="http://schemas.microsoft.com/office/drawing/2014/main" id="{2FCA6A66-3FD3-8E55-017E-84C69F99A1A2}"/>
              </a:ext>
            </a:extLst>
          </p:cNvPr>
          <p:cNvSpPr>
            <a:spLocks noGrp="1"/>
          </p:cNvSpPr>
          <p:nvPr>
            <p:ph idx="1"/>
          </p:nvPr>
        </p:nvSpPr>
        <p:spPr>
          <a:xfrm>
            <a:off x="457200" y="987973"/>
            <a:ext cx="8229600" cy="5591503"/>
          </a:xfrm>
        </p:spPr>
        <p:txBody>
          <a:bodyPr>
            <a:noAutofit/>
          </a:bodyPr>
          <a:lstStyle/>
          <a:p>
            <a:pPr marL="0" indent="0" algn="just">
              <a:lnSpc>
                <a:spcPct val="200000"/>
              </a:lnSpc>
              <a:buNone/>
            </a:pPr>
            <a:r>
              <a:rPr lang="en-US" sz="1200" kern="100" dirty="0">
                <a:effectLst/>
                <a:latin typeface="Times New Roman" panose="02020603050405020304" pitchFamily="18" charset="0"/>
                <a:ea typeface="DengXian" panose="02010600030101010101" pitchFamily="2" charset="-122"/>
              </a:rPr>
              <a:t>Along with much social media engagement in China, the discourse of political events and cyber nationalism is often mobilized through the use of memes that convey irony, parody, playfulness, and creativity (Chen et al., 2020; Liu, 2019; Yang, 2019, Author removed, 2021a). Similar to </a:t>
            </a:r>
            <a:r>
              <a:rPr lang="en-US" sz="1200" kern="100" dirty="0" err="1">
                <a:effectLst/>
                <a:latin typeface="Times New Roman" panose="02020603050405020304" pitchFamily="18" charset="0"/>
                <a:ea typeface="DengXian" panose="02010600030101010101" pitchFamily="2" charset="-122"/>
              </a:rPr>
              <a:t>Dawkin’s</a:t>
            </a:r>
            <a:r>
              <a:rPr lang="en-US" sz="1200" kern="100" dirty="0">
                <a:effectLst/>
                <a:latin typeface="Times New Roman" panose="02020603050405020304" pitchFamily="18" charset="0"/>
                <a:ea typeface="DengXian" panose="02010600030101010101" pitchFamily="2" charset="-122"/>
              </a:rPr>
              <a:t> (2006/1976) original idea of a unit of cultural knowledge that spreads through replication or imitation, an internet meme has distinct characteristics due to the digital environment and culture in which it is created and used (</a:t>
            </a:r>
            <a:r>
              <a:rPr lang="en-US" sz="1200" kern="100" dirty="0" err="1">
                <a:effectLst/>
                <a:latin typeface="Times New Roman" panose="02020603050405020304" pitchFamily="18" charset="0"/>
                <a:ea typeface="DengXian" panose="02010600030101010101" pitchFamily="2" charset="-122"/>
              </a:rPr>
              <a:t>Shifman</a:t>
            </a:r>
            <a:r>
              <a:rPr lang="en-US" sz="1200" kern="100" dirty="0">
                <a:effectLst/>
                <a:latin typeface="Times New Roman" panose="02020603050405020304" pitchFamily="18" charset="0"/>
                <a:ea typeface="DengXian" panose="02010600030101010101" pitchFamily="2" charset="-122"/>
              </a:rPr>
              <a:t>, 2014). Internet memes can take various forms including words, images, videos and Gifs that draw upon various cultural and semiotic resources and share common characteristics of content, form, or stance with an awareness of itself as a culturally loaded vehicle within an ecology of related memes that are both context-free and context-sensitive (</a:t>
            </a:r>
            <a:r>
              <a:rPr lang="en-US" sz="1200" kern="100" dirty="0" err="1">
                <a:effectLst/>
                <a:latin typeface="Times New Roman" panose="02020603050405020304" pitchFamily="18" charset="0"/>
                <a:ea typeface="DengXian" panose="02010600030101010101" pitchFamily="2" charset="-122"/>
              </a:rPr>
              <a:t>Shifman</a:t>
            </a:r>
            <a:r>
              <a:rPr lang="en-US" sz="1200" kern="100" dirty="0">
                <a:effectLst/>
                <a:latin typeface="Times New Roman" panose="02020603050405020304" pitchFamily="18" charset="0"/>
                <a:ea typeface="DengXian" panose="02010600030101010101" pitchFamily="2" charset="-122"/>
              </a:rPr>
              <a:t>, 2014). They are adapted and transformed and circulated in relation to particular situations to generate context-sensitive meaning. For our analysis, we examine internet memes as part of socially constructed public discourses that combine </a:t>
            </a:r>
            <a:r>
              <a:rPr lang="en-US" sz="1200" kern="100" dirty="0">
                <a:effectLst/>
                <a:latin typeface="Calibri" panose="020F0502020204030204" pitchFamily="34" charset="0"/>
                <a:ea typeface="DengXian" panose="02010600030101010101" pitchFamily="2" charset="-122"/>
              </a:rPr>
              <a:t>﻿</a:t>
            </a:r>
            <a:r>
              <a:rPr lang="en-US" sz="1200" kern="100" dirty="0">
                <a:effectLst/>
                <a:latin typeface="Times New Roman" panose="02020603050405020304" pitchFamily="18" charset="0"/>
                <a:ea typeface="DengXian" panose="02010600030101010101" pitchFamily="2" charset="-122"/>
              </a:rPr>
              <a:t>technological, cultural, and social resources in producing, replicating, and sharing memes for the purpose of political mobilization and participation (Author removed, 2021a). Previous research has noted the role of memes in social and political movements. For instance, Milner (2012) argues that internet memes have become a new form of political participation that allows different voices to be heard and discussed, while </a:t>
            </a:r>
            <a:r>
              <a:rPr lang="en-US" sz="1200" kern="100" dirty="0" err="1">
                <a:effectLst/>
                <a:latin typeface="Times New Roman" panose="02020603050405020304" pitchFamily="18" charset="0"/>
                <a:ea typeface="DengXian" panose="02010600030101010101" pitchFamily="2" charset="-122"/>
              </a:rPr>
              <a:t>Shifman</a:t>
            </a:r>
            <a:r>
              <a:rPr lang="en-US" sz="1200" kern="100" dirty="0">
                <a:effectLst/>
                <a:latin typeface="Times New Roman" panose="02020603050405020304" pitchFamily="18" charset="0"/>
                <a:ea typeface="DengXian" panose="02010600030101010101" pitchFamily="2" charset="-122"/>
              </a:rPr>
              <a:t> (2014) discusses three interwoven functions of internet political memes: memes as forms of persuasion or political advocacy, </a:t>
            </a:r>
            <a:r>
              <a:rPr lang="en-US" sz="1200" kern="100" dirty="0" err="1">
                <a:effectLst/>
                <a:latin typeface="Times New Roman" panose="02020603050405020304" pitchFamily="18" charset="0"/>
                <a:ea typeface="DengXian" panose="02010600030101010101" pitchFamily="2" charset="-122"/>
              </a:rPr>
              <a:t>m</a:t>
            </a:r>
            <a:r>
              <a:rPr lang="en-US" sz="1200" kern="100" dirty="0" err="1">
                <a:effectLst/>
                <a:latin typeface="Calibri" panose="020F0502020204030204" pitchFamily="34" charset="0"/>
                <a:ea typeface="DengXian" panose="02010600030101010101" pitchFamily="2" charset="-122"/>
              </a:rPr>
              <a:t>﻿</a:t>
            </a:r>
            <a:r>
              <a:rPr lang="en-US" sz="1200" kern="100" dirty="0" err="1">
                <a:effectLst/>
                <a:latin typeface="Times New Roman" panose="02020603050405020304" pitchFamily="18" charset="0"/>
                <a:ea typeface="DengXian" panose="02010600030101010101" pitchFamily="2" charset="-122"/>
              </a:rPr>
              <a:t>emes</a:t>
            </a:r>
            <a:r>
              <a:rPr lang="en-US" sz="1200" kern="100" dirty="0">
                <a:effectLst/>
                <a:latin typeface="Times New Roman" panose="02020603050405020304" pitchFamily="18" charset="0"/>
                <a:ea typeface="DengXian" panose="02010600030101010101" pitchFamily="2" charset="-122"/>
              </a:rPr>
              <a:t> as grassroots action, and memes as modes of expression and public discussion (Mina, 2014, Rentschler and Thrift, 2015; Liang, 2017; </a:t>
            </a:r>
            <a:r>
              <a:rPr lang="en-US" sz="1200" kern="100" dirty="0" err="1">
                <a:effectLst/>
                <a:latin typeface="Times New Roman" panose="02020603050405020304" pitchFamily="18" charset="0"/>
                <a:ea typeface="DengXian" panose="02010600030101010101" pitchFamily="2" charset="-122"/>
              </a:rPr>
              <a:t>Unuabonah</a:t>
            </a:r>
            <a:r>
              <a:rPr lang="en-US" sz="1200" kern="100" dirty="0">
                <a:effectLst/>
                <a:latin typeface="Times New Roman" panose="02020603050405020304" pitchFamily="18" charset="0"/>
                <a:ea typeface="DengXian" panose="02010600030101010101" pitchFamily="2" charset="-122"/>
              </a:rPr>
              <a:t> and </a:t>
            </a:r>
            <a:r>
              <a:rPr lang="en-US" sz="1200" kern="100" dirty="0" err="1">
                <a:effectLst/>
                <a:latin typeface="Times New Roman" panose="02020603050405020304" pitchFamily="18" charset="0"/>
                <a:ea typeface="DengXian" panose="02010600030101010101" pitchFamily="2" charset="-122"/>
              </a:rPr>
              <a:t>Oyebode</a:t>
            </a:r>
            <a:r>
              <a:rPr lang="en-US" sz="1200" kern="100" dirty="0">
                <a:effectLst/>
                <a:latin typeface="Times New Roman" panose="02020603050405020304" pitchFamily="18" charset="0"/>
                <a:ea typeface="DengXian" panose="02010600030101010101" pitchFamily="2" charset="-122"/>
              </a:rPr>
              <a:t> 2021; Schneider, 2021). </a:t>
            </a:r>
            <a:endParaRPr lang="en-US" sz="1200" dirty="0"/>
          </a:p>
        </p:txBody>
      </p:sp>
    </p:spTree>
    <p:extLst>
      <p:ext uri="{BB962C8B-B14F-4D97-AF65-F5344CB8AC3E}">
        <p14:creationId xmlns:p14="http://schemas.microsoft.com/office/powerpoint/2010/main" val="29476790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F72BAE-7B60-BC29-3846-C0E373FA7D7D}"/>
              </a:ext>
            </a:extLst>
          </p:cNvPr>
          <p:cNvSpPr>
            <a:spLocks noGrp="1"/>
          </p:cNvSpPr>
          <p:nvPr>
            <p:ph type="title"/>
          </p:nvPr>
        </p:nvSpPr>
        <p:spPr>
          <a:xfrm>
            <a:off x="367991" y="290648"/>
            <a:ext cx="8229600" cy="614750"/>
          </a:xfrm>
        </p:spPr>
        <p:txBody>
          <a:bodyPr>
            <a:normAutofit fontScale="90000"/>
          </a:bodyPr>
          <a:lstStyle/>
          <a:p>
            <a:r>
              <a:rPr lang="en-US" dirty="0" err="1"/>
              <a:t>Cont</a:t>
            </a:r>
            <a:r>
              <a:rPr lang="en-US" dirty="0"/>
              <a:t>’</a:t>
            </a:r>
          </a:p>
        </p:txBody>
      </p:sp>
      <p:sp>
        <p:nvSpPr>
          <p:cNvPr id="3" name="Content Placeholder 2">
            <a:extLst>
              <a:ext uri="{FF2B5EF4-FFF2-40B4-BE49-F238E27FC236}">
                <a16:creationId xmlns:a16="http://schemas.microsoft.com/office/drawing/2014/main" id="{90574A6A-B214-5D73-60C7-C81B1F97231C}"/>
              </a:ext>
            </a:extLst>
          </p:cNvPr>
          <p:cNvSpPr>
            <a:spLocks noGrp="1"/>
          </p:cNvSpPr>
          <p:nvPr>
            <p:ph idx="1"/>
          </p:nvPr>
        </p:nvSpPr>
        <p:spPr>
          <a:xfrm>
            <a:off x="278780" y="937418"/>
            <a:ext cx="8229600" cy="5629933"/>
          </a:xfrm>
        </p:spPr>
        <p:txBody>
          <a:bodyPr>
            <a:normAutofit fontScale="32500" lnSpcReduction="20000"/>
          </a:bodyPr>
          <a:lstStyle/>
          <a:p>
            <a:pPr>
              <a:lnSpc>
                <a:spcPct val="170000"/>
              </a:lnSpc>
            </a:pPr>
            <a:r>
              <a:rPr lang="en-US" sz="3700" kern="100" dirty="0">
                <a:effectLst/>
                <a:latin typeface="Times New Roman" panose="02020603050405020304" pitchFamily="18" charset="0"/>
                <a:ea typeface="DengXian" panose="02010600030101010101" pitchFamily="2" charset="-122"/>
              </a:rPr>
              <a:t>Within the research on political memes and political mobilization, a focus on memes and Chinese digital nationalism has been growing in recent years. For example, Chen et al. (2020) studied the construction of playful patriotism and promotion of </a:t>
            </a:r>
            <a:r>
              <a:rPr lang="en-US" sz="3700" kern="100" dirty="0">
                <a:effectLst/>
                <a:latin typeface="Calibri" panose="020F0502020204030204" pitchFamily="34" charset="0"/>
                <a:ea typeface="DengXian" panose="02010600030101010101" pitchFamily="2" charset="-122"/>
              </a:rPr>
              <a:t>﻿</a:t>
            </a:r>
            <a:r>
              <a:rPr lang="en-US" sz="3700" kern="100" dirty="0">
                <a:effectLst/>
                <a:latin typeface="Times New Roman" panose="02020603050405020304" pitchFamily="18" charset="0"/>
                <a:ea typeface="DengXian" panose="02010600030101010101" pitchFamily="2" charset="-122"/>
              </a:rPr>
              <a:t>the Chinese state’s political agenda through memetic short videos with the hashtag “positive energy” on </a:t>
            </a:r>
            <a:r>
              <a:rPr lang="en-US" sz="3700" i="1" kern="100" dirty="0" err="1">
                <a:effectLst/>
                <a:latin typeface="Times New Roman" panose="02020603050405020304" pitchFamily="18" charset="0"/>
                <a:ea typeface="DengXian" panose="02010600030101010101" pitchFamily="2" charset="-122"/>
              </a:rPr>
              <a:t>Douyin</a:t>
            </a:r>
            <a:r>
              <a:rPr lang="en-US" sz="3700" kern="100" dirty="0">
                <a:effectLst/>
                <a:latin typeface="Times New Roman" panose="02020603050405020304" pitchFamily="18" charset="0"/>
                <a:ea typeface="DengXian" panose="02010600030101010101" pitchFamily="2" charset="-122"/>
              </a:rPr>
              <a:t>, </a:t>
            </a:r>
            <a:r>
              <a:rPr lang="en-US" sz="3700" kern="100" dirty="0">
                <a:effectLst/>
                <a:latin typeface="Calibri" panose="020F0502020204030204" pitchFamily="34" charset="0"/>
                <a:ea typeface="DengXian" panose="02010600030101010101" pitchFamily="2" charset="-122"/>
              </a:rPr>
              <a:t>﻿</a:t>
            </a:r>
            <a:r>
              <a:rPr lang="en-US" sz="3700" kern="100" dirty="0">
                <a:effectLst/>
                <a:latin typeface="Times New Roman" panose="02020603050405020304" pitchFamily="18" charset="0"/>
                <a:ea typeface="DengXian" panose="02010600030101010101" pitchFamily="2" charset="-122"/>
              </a:rPr>
              <a:t>the original Chinese short-video application of the </a:t>
            </a:r>
            <a:r>
              <a:rPr lang="en-US" sz="3700" i="1" kern="100" dirty="0">
                <a:effectLst/>
                <a:latin typeface="Times New Roman" panose="02020603050405020304" pitchFamily="18" charset="0"/>
                <a:ea typeface="DengXian" panose="02010600030101010101" pitchFamily="2" charset="-122"/>
              </a:rPr>
              <a:t>Tik Tok</a:t>
            </a:r>
            <a:r>
              <a:rPr lang="en-US" sz="3700" kern="100" dirty="0">
                <a:effectLst/>
                <a:latin typeface="Times New Roman" panose="02020603050405020304" pitchFamily="18" charset="0"/>
                <a:ea typeface="DengXian" panose="02010600030101010101" pitchFamily="2" charset="-122"/>
              </a:rPr>
              <a:t> app, whereas Schneider (2021a) examined how Chinese state leadership constructed the Chinese nation through memes to legitimize itself and promote unity and solidarity during the COVID-19 pandemic. The use of internet memes being weaponised to mobilize Chinese cyber nationalism has also been examined in relation to the 2016 </a:t>
            </a:r>
            <a:r>
              <a:rPr lang="en-US" sz="3700" kern="100" dirty="0" err="1">
                <a:effectLst/>
                <a:latin typeface="Times New Roman" panose="02020603050405020304" pitchFamily="18" charset="0"/>
                <a:ea typeface="DengXian" panose="02010600030101010101" pitchFamily="2" charset="-122"/>
              </a:rPr>
              <a:t>Diba</a:t>
            </a:r>
            <a:r>
              <a:rPr lang="en-US" sz="3700" kern="100" dirty="0">
                <a:effectLst/>
                <a:latin typeface="Times New Roman" panose="02020603050405020304" pitchFamily="18" charset="0"/>
                <a:ea typeface="DengXian" panose="02010600030101010101" pitchFamily="2" charset="-122"/>
              </a:rPr>
              <a:t> Expedition examined here, where it was described as a meme war (</a:t>
            </a:r>
            <a:r>
              <a:rPr lang="en-US" sz="3700" i="1" kern="100" dirty="0" err="1">
                <a:effectLst/>
                <a:latin typeface="Times New Roman" panose="02020603050405020304" pitchFamily="18" charset="0"/>
                <a:ea typeface="DengXian" panose="02010600030101010101" pitchFamily="2" charset="-122"/>
              </a:rPr>
              <a:t>biaoqingbao</a:t>
            </a:r>
            <a:r>
              <a:rPr lang="en-US" sz="3700" i="1" kern="100" dirty="0">
                <a:effectLst/>
                <a:latin typeface="Times New Roman" panose="02020603050405020304" pitchFamily="18" charset="0"/>
                <a:ea typeface="DengXian" panose="02010600030101010101" pitchFamily="2" charset="-122"/>
              </a:rPr>
              <a:t> </a:t>
            </a:r>
            <a:r>
              <a:rPr lang="en-US" sz="3700" i="1" kern="100" dirty="0" err="1">
                <a:effectLst/>
                <a:latin typeface="Times New Roman" panose="02020603050405020304" pitchFamily="18" charset="0"/>
                <a:ea typeface="DengXian" panose="02010600030101010101" pitchFamily="2" charset="-122"/>
              </a:rPr>
              <a:t>dazhan</a:t>
            </a:r>
            <a:r>
              <a:rPr lang="en-US" sz="3700" kern="100" dirty="0">
                <a:effectLst/>
                <a:latin typeface="Times New Roman" panose="02020603050405020304" pitchFamily="18" charset="0"/>
                <a:ea typeface="DengXian" panose="02010600030101010101" pitchFamily="2" charset="-122"/>
              </a:rPr>
              <a:t>) (Liu, 2019b, Zhou and Miao 2019). In this previous research Zhou and Miao (2019) used an ethnographic approach to explore how participants from the Mainland and Taiwan made use of memes to construct contesting narratives about the event, while Guo and Yang (2019) combined text analysis and interviews to examine the strategies and effects of the memetic communication and consensus mobilization in the same event. What is clear from previous research is that while ostensibly playful, internet memes can become powerful tools within political discourse through conveying condensed and socially pointed meaning in both their particular instances and the creative environment of social media (Guo and Yang, 2019; Mina, 2014). However, although previous research, including research on the 2016 </a:t>
            </a:r>
            <a:r>
              <a:rPr lang="en-US" sz="3700" kern="100" dirty="0" err="1">
                <a:effectLst/>
                <a:latin typeface="Times New Roman" panose="02020603050405020304" pitchFamily="18" charset="0"/>
                <a:ea typeface="DengXian" panose="02010600030101010101" pitchFamily="2" charset="-122"/>
              </a:rPr>
              <a:t>Diba</a:t>
            </a:r>
            <a:r>
              <a:rPr lang="en-US" sz="3700" kern="100" dirty="0">
                <a:effectLst/>
                <a:latin typeface="Times New Roman" panose="02020603050405020304" pitchFamily="18" charset="0"/>
                <a:ea typeface="DengXian" panose="02010600030101010101" pitchFamily="2" charset="-122"/>
              </a:rPr>
              <a:t> Expedition, has noted the use of weaponised memes, little attention has been paid to the detailed analysis of the creative ways in which participants drew on political resources and popular culture together with multimodal and technological resources in creating different types of memes themed around a “One China” discourse, and how these memes were deployed in the “expedition” to Taiwan. By focusing on the detailed ways in which memes were constructed and used, this study aims to contribute to understanding the way internet memes can be used as powerful weapons in mobilizing nationalist campaigns and constructing nationalist discourses. </a:t>
            </a:r>
            <a:endParaRPr lang="en-GB" sz="3700" dirty="0">
              <a:effectLst/>
              <a:latin typeface="Times New Roman" panose="02020603050405020304" pitchFamily="18" charset="0"/>
              <a:ea typeface="Times New Roman" panose="02020603050405020304" pitchFamily="18" charset="0"/>
            </a:endParaRPr>
          </a:p>
          <a:p>
            <a:endParaRPr lang="en-US" dirty="0"/>
          </a:p>
        </p:txBody>
      </p:sp>
    </p:spTree>
    <p:extLst>
      <p:ext uri="{BB962C8B-B14F-4D97-AF65-F5344CB8AC3E}">
        <p14:creationId xmlns:p14="http://schemas.microsoft.com/office/powerpoint/2010/main" val="10437519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 Methodology </a:t>
            </a:r>
          </a:p>
        </p:txBody>
      </p:sp>
      <p:sp>
        <p:nvSpPr>
          <p:cNvPr id="3" name="Content Placeholder 2"/>
          <p:cNvSpPr>
            <a:spLocks noGrp="1"/>
          </p:cNvSpPr>
          <p:nvPr>
            <p:ph idx="1"/>
          </p:nvPr>
        </p:nvSpPr>
        <p:spPr/>
        <p:txBody>
          <a:bodyPr>
            <a:normAutofit/>
          </a:bodyPr>
          <a:lstStyle/>
          <a:p>
            <a:r>
              <a:rPr lang="en-US" sz="2400" dirty="0"/>
              <a:t>Brick in the Wall or New Innovation?</a:t>
            </a:r>
          </a:p>
        </p:txBody>
      </p:sp>
      <p:pic>
        <p:nvPicPr>
          <p:cNvPr id="4" name="Picture 3" descr="Screenshot 2020-10-12 at 11.47.0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78988" y="3096382"/>
            <a:ext cx="2080767" cy="2521906"/>
          </a:xfrm>
          <a:prstGeom prst="rect">
            <a:avLst/>
          </a:prstGeom>
        </p:spPr>
      </p:pic>
    </p:spTree>
    <p:extLst>
      <p:ext uri="{BB962C8B-B14F-4D97-AF65-F5344CB8AC3E}">
        <p14:creationId xmlns:p14="http://schemas.microsoft.com/office/powerpoint/2010/main" val="24402332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87100"/>
          </a:xfrm>
        </p:spPr>
        <p:txBody>
          <a:bodyPr>
            <a:normAutofit fontScale="90000"/>
          </a:bodyPr>
          <a:lstStyle/>
          <a:p>
            <a:r>
              <a:rPr lang="en-US" sz="3200" dirty="0"/>
              <a:t>Our Interest</a:t>
            </a:r>
            <a:r>
              <a:rPr lang="en-US" dirty="0"/>
              <a:t> </a:t>
            </a:r>
          </a:p>
        </p:txBody>
      </p:sp>
      <p:sp>
        <p:nvSpPr>
          <p:cNvPr id="14" name="Isosceles Triangle 13"/>
          <p:cNvSpPr/>
          <p:nvPr/>
        </p:nvSpPr>
        <p:spPr>
          <a:xfrm rot="10800000">
            <a:off x="4179618" y="1097134"/>
            <a:ext cx="864140" cy="747287"/>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Isosceles Triangle 14"/>
          <p:cNvSpPr/>
          <p:nvPr/>
        </p:nvSpPr>
        <p:spPr>
          <a:xfrm rot="10800000">
            <a:off x="4097601" y="1844422"/>
            <a:ext cx="1060704" cy="914400"/>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Isosceles Triangle 17"/>
          <p:cNvSpPr/>
          <p:nvPr/>
        </p:nvSpPr>
        <p:spPr>
          <a:xfrm rot="10800000">
            <a:off x="4097601" y="2773941"/>
            <a:ext cx="1060704" cy="914400"/>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Isosceles Triangle 19"/>
          <p:cNvSpPr/>
          <p:nvPr/>
        </p:nvSpPr>
        <p:spPr>
          <a:xfrm>
            <a:off x="4142962" y="5397836"/>
            <a:ext cx="1060704" cy="914400"/>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TextBox 20"/>
          <p:cNvSpPr txBox="1"/>
          <p:nvPr/>
        </p:nvSpPr>
        <p:spPr>
          <a:xfrm>
            <a:off x="4430246" y="1097135"/>
            <a:ext cx="3281105" cy="369332"/>
          </a:xfrm>
          <a:prstGeom prst="rect">
            <a:avLst/>
          </a:prstGeom>
          <a:noFill/>
        </p:spPr>
        <p:txBody>
          <a:bodyPr wrap="square" rtlCol="0">
            <a:spAutoFit/>
          </a:bodyPr>
          <a:lstStyle/>
          <a:p>
            <a:r>
              <a:rPr lang="en-US" dirty="0"/>
              <a:t>Introduction </a:t>
            </a:r>
            <a:r>
              <a:rPr lang="mr-IN" dirty="0"/>
              <a:t>–</a:t>
            </a:r>
            <a:r>
              <a:rPr lang="en-US" dirty="0"/>
              <a:t> Phenomenon </a:t>
            </a:r>
          </a:p>
        </p:txBody>
      </p:sp>
      <p:sp>
        <p:nvSpPr>
          <p:cNvPr id="22" name="TextBox 21"/>
          <p:cNvSpPr txBox="1"/>
          <p:nvPr/>
        </p:nvSpPr>
        <p:spPr>
          <a:xfrm>
            <a:off x="4430246" y="2022593"/>
            <a:ext cx="4581451" cy="646331"/>
          </a:xfrm>
          <a:prstGeom prst="rect">
            <a:avLst/>
          </a:prstGeom>
          <a:noFill/>
        </p:spPr>
        <p:txBody>
          <a:bodyPr wrap="square" rtlCol="0">
            <a:spAutoFit/>
          </a:bodyPr>
          <a:lstStyle/>
          <a:p>
            <a:r>
              <a:rPr lang="en-US" dirty="0"/>
              <a:t>Literature Review on Phenomenon. Research Gap</a:t>
            </a:r>
          </a:p>
        </p:txBody>
      </p:sp>
      <p:sp>
        <p:nvSpPr>
          <p:cNvPr id="23" name="TextBox 22"/>
          <p:cNvSpPr txBox="1"/>
          <p:nvPr/>
        </p:nvSpPr>
        <p:spPr>
          <a:xfrm>
            <a:off x="4566329" y="3144589"/>
            <a:ext cx="2978698" cy="369332"/>
          </a:xfrm>
          <a:prstGeom prst="rect">
            <a:avLst/>
          </a:prstGeom>
          <a:noFill/>
        </p:spPr>
        <p:txBody>
          <a:bodyPr wrap="square" rtlCol="0">
            <a:spAutoFit/>
          </a:bodyPr>
          <a:lstStyle/>
          <a:p>
            <a:r>
              <a:rPr lang="en-US" dirty="0"/>
              <a:t>Data and Methods</a:t>
            </a:r>
          </a:p>
        </p:txBody>
      </p:sp>
      <p:sp>
        <p:nvSpPr>
          <p:cNvPr id="24" name="TextBox 23"/>
          <p:cNvSpPr txBox="1"/>
          <p:nvPr/>
        </p:nvSpPr>
        <p:spPr>
          <a:xfrm>
            <a:off x="5322343" y="4243740"/>
            <a:ext cx="2222684" cy="646331"/>
          </a:xfrm>
          <a:prstGeom prst="rect">
            <a:avLst/>
          </a:prstGeom>
          <a:noFill/>
        </p:spPr>
        <p:txBody>
          <a:bodyPr wrap="square" rtlCol="0">
            <a:spAutoFit/>
          </a:bodyPr>
          <a:lstStyle/>
          <a:p>
            <a:r>
              <a:rPr lang="en-US" dirty="0"/>
              <a:t>Analysis 1, 2, 3 – (next week)</a:t>
            </a:r>
          </a:p>
        </p:txBody>
      </p:sp>
      <p:sp>
        <p:nvSpPr>
          <p:cNvPr id="25" name="TextBox 24"/>
          <p:cNvSpPr txBox="1"/>
          <p:nvPr/>
        </p:nvSpPr>
        <p:spPr>
          <a:xfrm>
            <a:off x="4611688" y="5805395"/>
            <a:ext cx="3825437" cy="369332"/>
          </a:xfrm>
          <a:prstGeom prst="rect">
            <a:avLst/>
          </a:prstGeom>
          <a:noFill/>
        </p:spPr>
        <p:txBody>
          <a:bodyPr wrap="square" rtlCol="0">
            <a:spAutoFit/>
          </a:bodyPr>
          <a:lstStyle/>
          <a:p>
            <a:r>
              <a:rPr lang="en-US" dirty="0"/>
              <a:t>Summary/Conclusion </a:t>
            </a:r>
            <a:r>
              <a:rPr lang="mr-IN" dirty="0"/>
              <a:t>–</a:t>
            </a:r>
            <a:r>
              <a:rPr lang="en-US" dirty="0"/>
              <a:t> So what?</a:t>
            </a:r>
          </a:p>
        </p:txBody>
      </p:sp>
      <p:cxnSp>
        <p:nvCxnSpPr>
          <p:cNvPr id="4" name="Straight Arrow Connector 3"/>
          <p:cNvCxnSpPr/>
          <p:nvPr/>
        </p:nvCxnSpPr>
        <p:spPr>
          <a:xfrm>
            <a:off x="1617872" y="2154094"/>
            <a:ext cx="2283165" cy="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8" name="Straight Arrow Connector 7"/>
          <p:cNvCxnSpPr/>
          <p:nvPr/>
        </p:nvCxnSpPr>
        <p:spPr>
          <a:xfrm>
            <a:off x="1617872" y="3023643"/>
            <a:ext cx="2283165" cy="0"/>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cxnSp>
        <p:nvCxnSpPr>
          <p:cNvPr id="13" name="Straight Arrow Connector 12"/>
          <p:cNvCxnSpPr/>
          <p:nvPr/>
        </p:nvCxnSpPr>
        <p:spPr>
          <a:xfrm>
            <a:off x="1345706" y="5956576"/>
            <a:ext cx="2555331" cy="0"/>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28" name="Straight Arrow Connector 27"/>
          <p:cNvCxnSpPr/>
          <p:nvPr/>
        </p:nvCxnSpPr>
        <p:spPr>
          <a:xfrm flipV="1">
            <a:off x="4400001" y="2255048"/>
            <a:ext cx="30243" cy="3610818"/>
          </a:xfrm>
          <a:prstGeom prst="straightConnector1">
            <a:avLst/>
          </a:prstGeom>
          <a:ln w="28575" cmpd="sng">
            <a:tailEnd type="arrow"/>
          </a:ln>
        </p:spPr>
        <p:style>
          <a:lnRef idx="2">
            <a:schemeClr val="accent2"/>
          </a:lnRef>
          <a:fillRef idx="0">
            <a:schemeClr val="accent2"/>
          </a:fillRef>
          <a:effectRef idx="1">
            <a:schemeClr val="accent2"/>
          </a:effectRef>
          <a:fontRef idx="minor">
            <a:schemeClr val="tx1"/>
          </a:fontRef>
        </p:style>
      </p:cxnSp>
      <p:sp>
        <p:nvSpPr>
          <p:cNvPr id="39" name="Multiply 38"/>
          <p:cNvSpPr/>
          <p:nvPr/>
        </p:nvSpPr>
        <p:spPr>
          <a:xfrm>
            <a:off x="4611688" y="4044781"/>
            <a:ext cx="914400" cy="914400"/>
          </a:xfrm>
          <a:prstGeom prst="mathMultiply">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 name="Picture 2" descr="Screenshot 2020-10-12 at 12.15.2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0247" y="1585547"/>
            <a:ext cx="1690917" cy="2166753"/>
          </a:xfrm>
          <a:prstGeom prst="rect">
            <a:avLst/>
          </a:prstGeom>
        </p:spPr>
      </p:pic>
    </p:spTree>
    <p:extLst>
      <p:ext uri="{BB962C8B-B14F-4D97-AF65-F5344CB8AC3E}">
        <p14:creationId xmlns:p14="http://schemas.microsoft.com/office/powerpoint/2010/main" val="371390961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20626-E489-C54D-A9E7-1D8DED6D8C97}"/>
              </a:ext>
            </a:extLst>
          </p:cNvPr>
          <p:cNvSpPr>
            <a:spLocks noGrp="1"/>
          </p:cNvSpPr>
          <p:nvPr>
            <p:ph type="title"/>
          </p:nvPr>
        </p:nvSpPr>
        <p:spPr/>
        <p:txBody>
          <a:bodyPr/>
          <a:lstStyle/>
          <a:p>
            <a:r>
              <a:rPr lang="en-US" dirty="0"/>
              <a:t>Data and Methods</a:t>
            </a:r>
            <a:endParaRPr lang="en-MO"/>
          </a:p>
        </p:txBody>
      </p:sp>
      <p:sp>
        <p:nvSpPr>
          <p:cNvPr id="4" name="Content Placeholder 3">
            <a:extLst>
              <a:ext uri="{FF2B5EF4-FFF2-40B4-BE49-F238E27FC236}">
                <a16:creationId xmlns:a16="http://schemas.microsoft.com/office/drawing/2014/main" id="{FB7264CF-8FF7-A366-D0DA-F951D4B717EC}"/>
              </a:ext>
            </a:extLst>
          </p:cNvPr>
          <p:cNvSpPr>
            <a:spLocks noGrp="1"/>
          </p:cNvSpPr>
          <p:nvPr>
            <p:ph idx="1"/>
          </p:nvPr>
        </p:nvSpPr>
        <p:spPr>
          <a:xfrm>
            <a:off x="457200" y="1528433"/>
            <a:ext cx="8229600" cy="4560131"/>
          </a:xfrm>
        </p:spPr>
        <p:txBody>
          <a:bodyPr>
            <a:normAutofit fontScale="62500" lnSpcReduction="20000"/>
          </a:bodyPr>
          <a:lstStyle/>
          <a:p>
            <a:pPr algn="just">
              <a:lnSpc>
                <a:spcPct val="200000"/>
              </a:lnSpc>
            </a:pPr>
            <a:r>
              <a:rPr lang="en-US" sz="1900" kern="100" dirty="0">
                <a:effectLst/>
                <a:latin typeface="Times New Roman" panose="02020603050405020304" pitchFamily="18" charset="0"/>
                <a:ea typeface="DengXian" panose="02010600030101010101" pitchFamily="2" charset="-122"/>
              </a:rPr>
              <a:t>The data collected for this study consists of screenshots of memes and texts circulated among the expedition participants on </a:t>
            </a:r>
            <a:r>
              <a:rPr lang="en-US" sz="1900" i="1" kern="100" dirty="0">
                <a:effectLst/>
                <a:latin typeface="Times New Roman" panose="02020603050405020304" pitchFamily="18" charset="0"/>
                <a:ea typeface="DengXian" panose="02010600030101010101" pitchFamily="2" charset="-122"/>
              </a:rPr>
              <a:t>QQ</a:t>
            </a:r>
            <a:r>
              <a:rPr lang="en-US" sz="1900" kern="100" dirty="0">
                <a:effectLst/>
                <a:latin typeface="Times New Roman" panose="02020603050405020304" pitchFamily="18" charset="0"/>
                <a:ea typeface="DengXian" panose="02010600030101010101" pitchFamily="2" charset="-122"/>
              </a:rPr>
              <a:t>, and comments and responses left on the Facebook pages of President Tsai Ing-wen, </a:t>
            </a:r>
            <a:r>
              <a:rPr lang="en-US" sz="1900" i="1" kern="100" dirty="0">
                <a:effectLst/>
                <a:latin typeface="Times New Roman" panose="02020603050405020304" pitchFamily="18" charset="0"/>
                <a:ea typeface="DengXian" panose="02010600030101010101" pitchFamily="2" charset="-122"/>
              </a:rPr>
              <a:t>Set News</a:t>
            </a:r>
            <a:r>
              <a:rPr lang="en-US" sz="1900" kern="100" dirty="0">
                <a:effectLst/>
                <a:latin typeface="Times New Roman" panose="02020603050405020304" pitchFamily="18" charset="0"/>
                <a:ea typeface="DengXian" panose="02010600030101010101" pitchFamily="2" charset="-122"/>
              </a:rPr>
              <a:t>, and </a:t>
            </a:r>
            <a:r>
              <a:rPr lang="en-US" sz="1900" i="1" kern="100" dirty="0">
                <a:effectLst/>
                <a:latin typeface="Times New Roman" panose="02020603050405020304" pitchFamily="18" charset="0"/>
                <a:ea typeface="DengXian" panose="02010600030101010101" pitchFamily="2" charset="-122"/>
              </a:rPr>
              <a:t>The Liberty Times</a:t>
            </a:r>
            <a:r>
              <a:rPr lang="en-US" sz="1900" kern="100" dirty="0">
                <a:effectLst/>
                <a:latin typeface="Times New Roman" panose="02020603050405020304" pitchFamily="18" charset="0"/>
                <a:ea typeface="DengXian" panose="02010600030101010101" pitchFamily="2" charset="-122"/>
              </a:rPr>
              <a:t> between 7pm on January 20 and Midnight of January 21, 2016. Using the Chinese data mining software “</a:t>
            </a:r>
            <a:r>
              <a:rPr lang="en-US" sz="1900" kern="100" dirty="0" err="1">
                <a:effectLst/>
                <a:latin typeface="Times New Roman" panose="02020603050405020304" pitchFamily="18" charset="0"/>
                <a:ea typeface="DengXian" panose="02010600030101010101" pitchFamily="2" charset="-122"/>
              </a:rPr>
              <a:t>bazhaoyu</a:t>
            </a:r>
            <a:r>
              <a:rPr lang="en-US" sz="1900" kern="100" dirty="0">
                <a:effectLst/>
                <a:latin typeface="Times New Roman" panose="02020603050405020304" pitchFamily="18" charset="0"/>
                <a:ea typeface="DengXian" panose="02010600030101010101" pitchFamily="2" charset="-122"/>
              </a:rPr>
              <a:t> </a:t>
            </a:r>
            <a:r>
              <a:rPr lang="en-US" sz="1900" kern="100" dirty="0" err="1">
                <a:effectLst/>
                <a:latin typeface="Times New Roman" panose="02020603050405020304" pitchFamily="18" charset="0"/>
                <a:ea typeface="DengXian" panose="02010600030101010101" pitchFamily="2" charset="-122"/>
              </a:rPr>
              <a:t>caijiqi</a:t>
            </a:r>
            <a:r>
              <a:rPr lang="en-US" sz="1900" kern="100" dirty="0">
                <a:effectLst/>
                <a:latin typeface="Times New Roman" panose="02020603050405020304" pitchFamily="18" charset="0"/>
                <a:ea typeface="DengXian" panose="02010600030101010101" pitchFamily="2" charset="-122"/>
              </a:rPr>
              <a:t>” (Octopus collector), we collected 45,491 comments and responses including 19,866 comments and responses from </a:t>
            </a:r>
            <a:r>
              <a:rPr lang="en-US" sz="1900" i="1" kern="100" dirty="0">
                <a:effectLst/>
                <a:latin typeface="Times New Roman" panose="02020603050405020304" pitchFamily="18" charset="0"/>
                <a:ea typeface="DengXian" panose="02010600030101010101" pitchFamily="2" charset="-122"/>
              </a:rPr>
              <a:t>Set</a:t>
            </a:r>
            <a:r>
              <a:rPr lang="en-US" sz="1900" kern="100" dirty="0">
                <a:effectLst/>
                <a:latin typeface="Times New Roman" panose="02020603050405020304" pitchFamily="18" charset="0"/>
                <a:ea typeface="DengXian" panose="02010600030101010101" pitchFamily="2" charset="-122"/>
              </a:rPr>
              <a:t> </a:t>
            </a:r>
            <a:r>
              <a:rPr lang="en-US" sz="1900" i="1" kern="100" dirty="0">
                <a:effectLst/>
                <a:latin typeface="Times New Roman" panose="02020603050405020304" pitchFamily="18" charset="0"/>
                <a:ea typeface="DengXian" panose="02010600030101010101" pitchFamily="2" charset="-122"/>
              </a:rPr>
              <a:t>News</a:t>
            </a:r>
            <a:r>
              <a:rPr lang="en-US" sz="1900" kern="100" dirty="0">
                <a:effectLst/>
                <a:latin typeface="Times New Roman" panose="02020603050405020304" pitchFamily="18" charset="0"/>
                <a:ea typeface="DengXian" panose="02010600030101010101" pitchFamily="2" charset="-122"/>
              </a:rPr>
              <a:t> Facebook page, 4,500 comments and responses from President Tsai’s webpage, and 21,125 comments and responses from </a:t>
            </a:r>
            <a:r>
              <a:rPr lang="en-US" sz="1900" i="1" kern="100" dirty="0">
                <a:effectLst/>
                <a:latin typeface="Times New Roman" panose="02020603050405020304" pitchFamily="18" charset="0"/>
                <a:ea typeface="DengXian" panose="02010600030101010101" pitchFamily="2" charset="-122"/>
              </a:rPr>
              <a:t>The Liberty Times</a:t>
            </a:r>
            <a:r>
              <a:rPr lang="en-US" sz="1900" kern="100" dirty="0">
                <a:effectLst/>
                <a:latin typeface="Times New Roman" panose="02020603050405020304" pitchFamily="18" charset="0"/>
                <a:ea typeface="DengXian" panose="02010600030101010101" pitchFamily="2" charset="-122"/>
              </a:rPr>
              <a:t>. For a detailed multimodal discourse analysis, we selected 1,500 comments (500 from each Facebook page). For the analysis we adopt a multimodal critical discourse analysis (MCDA) (Machin and Mayr, 2021) and multimodal discourse analysis (MDA) (</a:t>
            </a:r>
            <a:r>
              <a:rPr lang="en-US" sz="1900" kern="100" dirty="0" err="1">
                <a:effectLst/>
                <a:latin typeface="Times New Roman" panose="02020603050405020304" pitchFamily="18" charset="0"/>
                <a:ea typeface="DengXian" panose="02010600030101010101" pitchFamily="2" charset="-122"/>
              </a:rPr>
              <a:t>Ledin</a:t>
            </a:r>
            <a:r>
              <a:rPr lang="en-US" sz="1900" kern="100" dirty="0">
                <a:effectLst/>
                <a:latin typeface="Times New Roman" panose="02020603050405020304" pitchFamily="18" charset="0"/>
                <a:ea typeface="DengXian" panose="02010600030101010101" pitchFamily="2" charset="-122"/>
              </a:rPr>
              <a:t> and Machin, 2018) to examine three main layers of the campaign. </a:t>
            </a:r>
          </a:p>
          <a:p>
            <a:pPr algn="just">
              <a:lnSpc>
                <a:spcPct val="200000"/>
              </a:lnSpc>
            </a:pPr>
            <a:endParaRPr lang="en-US" sz="1900" kern="100" dirty="0">
              <a:effectLst/>
              <a:latin typeface="Times New Roman" panose="02020603050405020304" pitchFamily="18" charset="0"/>
              <a:ea typeface="DengXian" panose="02010600030101010101" pitchFamily="2" charset="-122"/>
            </a:endParaRPr>
          </a:p>
          <a:p>
            <a:pPr algn="just">
              <a:lnSpc>
                <a:spcPct val="200000"/>
              </a:lnSpc>
            </a:pPr>
            <a:r>
              <a:rPr lang="en-US" sz="1900" kern="100" dirty="0">
                <a:effectLst/>
                <a:latin typeface="Times New Roman" panose="02020603050405020304" pitchFamily="18" charset="0"/>
                <a:ea typeface="DengXian" panose="02010600030101010101" pitchFamily="2" charset="-122"/>
              </a:rPr>
              <a:t>In the first layer of analysis, we focus on the “weapon” manufacturing and examine three types of memes Chinese mainland users prepared for the expedition. In the second layer of analysis, we explore the multimodal nationalist discourse constructed by those internet memes. The third layer of analysis then focuses on the detailed examination of how mainland users engaged with Taiwan users on the battlefield</a:t>
            </a:r>
            <a:r>
              <a:rPr lang="en-GB" sz="1900" dirty="0">
                <a:effectLst/>
                <a:latin typeface="Times New Roman" panose="02020603050405020304" pitchFamily="18" charset="0"/>
                <a:ea typeface="Times New Roman" panose="02020603050405020304" pitchFamily="18" charset="0"/>
              </a:rPr>
              <a:t>  </a:t>
            </a:r>
            <a:r>
              <a:rPr lang="en-US" sz="1900" kern="100" dirty="0">
                <a:effectLst/>
                <a:latin typeface="Times New Roman" panose="02020603050405020304" pitchFamily="18" charset="0"/>
                <a:ea typeface="DengXian" panose="02010600030101010101" pitchFamily="2" charset="-122"/>
              </a:rPr>
              <a:t>. </a:t>
            </a:r>
            <a:endParaRPr lang="en-GB" sz="1900" dirty="0">
              <a:effectLst/>
              <a:latin typeface="Times New Roman" panose="02020603050405020304" pitchFamily="18" charset="0"/>
              <a:ea typeface="Times New Roman" panose="02020603050405020304" pitchFamily="18" charset="0"/>
            </a:endParaRPr>
          </a:p>
          <a:p>
            <a:pPr marL="0" indent="0">
              <a:buNone/>
            </a:pPr>
            <a:endParaRPr lang="en-US" dirty="0"/>
          </a:p>
        </p:txBody>
      </p:sp>
    </p:spTree>
    <p:extLst>
      <p:ext uri="{BB962C8B-B14F-4D97-AF65-F5344CB8AC3E}">
        <p14:creationId xmlns:p14="http://schemas.microsoft.com/office/powerpoint/2010/main" val="55127161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0614DD0-88C4-79AD-B8A6-C84A901B2E1A}"/>
              </a:ext>
            </a:extLst>
          </p:cNvPr>
          <p:cNvPicPr>
            <a:picLocks noGrp="1" noChangeAspect="1"/>
          </p:cNvPicPr>
          <p:nvPr>
            <p:ph idx="1"/>
          </p:nvPr>
        </p:nvPicPr>
        <p:blipFill rotWithShape="1">
          <a:blip r:embed="rId2"/>
          <a:srcRect l="7409" r="1924" b="-1"/>
          <a:stretch/>
        </p:blipFill>
        <p:spPr>
          <a:xfrm>
            <a:off x="20" y="10"/>
            <a:ext cx="9143980" cy="6857990"/>
          </a:xfrm>
          <a:prstGeom prst="rect">
            <a:avLst/>
          </a:prstGeom>
        </p:spPr>
      </p:pic>
      <p:sp>
        <p:nvSpPr>
          <p:cNvPr id="10" name="Rectangle 9">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9144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3CE6291-0258-8AAD-8A6D-7C73DCF3539A}"/>
              </a:ext>
            </a:extLst>
          </p:cNvPr>
          <p:cNvSpPr>
            <a:spLocks noGrp="1"/>
          </p:cNvSpPr>
          <p:nvPr>
            <p:ph type="title"/>
          </p:nvPr>
        </p:nvSpPr>
        <p:spPr>
          <a:xfrm>
            <a:off x="392906" y="5317240"/>
            <a:ext cx="8408194" cy="744836"/>
          </a:xfrm>
        </p:spPr>
        <p:txBody>
          <a:bodyPr vert="horz" lIns="91440" tIns="45720" rIns="91440" bIns="45720" rtlCol="0" anchor="ctr">
            <a:normAutofit/>
          </a:bodyPr>
          <a:lstStyle/>
          <a:p>
            <a:pPr defTabSz="914400">
              <a:lnSpc>
                <a:spcPct val="90000"/>
              </a:lnSpc>
            </a:pPr>
            <a:r>
              <a:rPr lang="en-US" sz="3100">
                <a:solidFill>
                  <a:schemeClr val="tx1">
                    <a:lumMod val="85000"/>
                    <a:lumOff val="15000"/>
                  </a:schemeClr>
                </a:solidFill>
              </a:rPr>
              <a:t>ANALYSIS </a:t>
            </a:r>
          </a:p>
        </p:txBody>
      </p:sp>
      <p:cxnSp>
        <p:nvCxnSpPr>
          <p:cNvPr id="35" name="Straight Connector 11">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218509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The ‘so what?’</a:t>
            </a:r>
          </a:p>
        </p:txBody>
      </p:sp>
      <p:sp>
        <p:nvSpPr>
          <p:cNvPr id="8" name="TextBox 7">
            <a:extLst>
              <a:ext uri="{FF2B5EF4-FFF2-40B4-BE49-F238E27FC236}">
                <a16:creationId xmlns:a16="http://schemas.microsoft.com/office/drawing/2014/main" id="{42D930A2-739D-F832-625E-628DE3D4BD25}"/>
              </a:ext>
            </a:extLst>
          </p:cNvPr>
          <p:cNvSpPr txBox="1"/>
          <p:nvPr/>
        </p:nvSpPr>
        <p:spPr>
          <a:xfrm>
            <a:off x="735980" y="1126274"/>
            <a:ext cx="7382107" cy="5430141"/>
          </a:xfrm>
          <a:prstGeom prst="rect">
            <a:avLst/>
          </a:prstGeom>
          <a:noFill/>
        </p:spPr>
        <p:txBody>
          <a:bodyPr wrap="square" rtlCol="0">
            <a:spAutoFit/>
          </a:bodyPr>
          <a:lstStyle/>
          <a:p>
            <a:pPr algn="just">
              <a:lnSpc>
                <a:spcPct val="200000"/>
              </a:lnSpc>
            </a:pPr>
            <a:r>
              <a:rPr lang="en-GB" sz="1800" b="1" dirty="0">
                <a:effectLst/>
                <a:latin typeface="Times New Roman" panose="02020603050405020304" pitchFamily="18" charset="0"/>
                <a:ea typeface="Times New Roman" panose="02020603050405020304" pitchFamily="18" charset="0"/>
              </a:rPr>
              <a:t>Discussion and conclusion</a:t>
            </a:r>
            <a:endParaRPr lang="en-GB" sz="1800" dirty="0">
              <a:effectLst/>
              <a:latin typeface="Times New Roman" panose="02020603050405020304" pitchFamily="18" charset="0"/>
              <a:ea typeface="Times New Roman" panose="02020603050405020304" pitchFamily="18" charset="0"/>
            </a:endParaRPr>
          </a:p>
          <a:p>
            <a:pPr algn="just">
              <a:lnSpc>
                <a:spcPct val="200000"/>
              </a:lnSpc>
            </a:pPr>
            <a:r>
              <a:rPr lang="en-GB" sz="1400" dirty="0">
                <a:effectLst/>
                <a:latin typeface="Times New Roman" panose="02020603050405020304" pitchFamily="18" charset="0"/>
                <a:ea typeface="Times New Roman" panose="02020603050405020304" pitchFamily="18" charset="0"/>
              </a:rPr>
              <a:t>The above study focused on the </a:t>
            </a:r>
            <a:r>
              <a:rPr lang="en-GB" sz="1400" i="1" dirty="0">
                <a:effectLst/>
                <a:latin typeface="Times New Roman" panose="02020603050405020304" pitchFamily="18" charset="0"/>
                <a:ea typeface="Times New Roman" panose="02020603050405020304" pitchFamily="18" charset="0"/>
              </a:rPr>
              <a:t>2016 </a:t>
            </a:r>
            <a:r>
              <a:rPr lang="en-GB" sz="1400" i="1" dirty="0" err="1">
                <a:effectLst/>
                <a:latin typeface="Times New Roman" panose="02020603050405020304" pitchFamily="18" charset="0"/>
                <a:ea typeface="Times New Roman" panose="02020603050405020304" pitchFamily="18" charset="0"/>
              </a:rPr>
              <a:t>Diba</a:t>
            </a:r>
            <a:r>
              <a:rPr lang="en-GB" sz="1400" i="1" dirty="0">
                <a:effectLst/>
                <a:latin typeface="Times New Roman" panose="02020603050405020304" pitchFamily="18" charset="0"/>
                <a:ea typeface="Times New Roman" panose="02020603050405020304" pitchFamily="18" charset="0"/>
              </a:rPr>
              <a:t> expedition to Taiwan</a:t>
            </a:r>
            <a:r>
              <a:rPr lang="en-GB" sz="1400" dirty="0">
                <a:effectLst/>
                <a:latin typeface="Times New Roman" panose="02020603050405020304" pitchFamily="18" charset="0"/>
                <a:ea typeface="Times New Roman" panose="02020603050405020304" pitchFamily="18" charset="0"/>
              </a:rPr>
              <a:t> </a:t>
            </a:r>
            <a:r>
              <a:rPr lang="en-US" sz="1400" dirty="0">
                <a:effectLst/>
                <a:latin typeface="Times New Roman" panose="02020603050405020304" pitchFamily="18" charset="0"/>
                <a:ea typeface="Times New Roman" panose="02020603050405020304" pitchFamily="18" charset="0"/>
              </a:rPr>
              <a:t>as a form of cyber nationalism. </a:t>
            </a:r>
            <a:r>
              <a:rPr lang="en-GB" sz="1400" dirty="0">
                <a:effectLst/>
                <a:latin typeface="Times New Roman" panose="02020603050405020304" pitchFamily="18" charset="0"/>
                <a:ea typeface="Times New Roman" panose="02020603050405020304" pitchFamily="18" charset="0"/>
              </a:rPr>
              <a:t>The analysis </a:t>
            </a:r>
            <a:r>
              <a:rPr lang="en-US" sz="1400" dirty="0">
                <a:effectLst/>
                <a:latin typeface="Times New Roman" panose="02020603050405020304" pitchFamily="18" charset="0"/>
                <a:ea typeface="Times New Roman" panose="02020603050405020304" pitchFamily="18" charset="0"/>
              </a:rPr>
              <a:t>demonstrated how mainland users mobilized human, technological, cultural, and multimodal recourses to create and deploy “weapons” for the expedition. </a:t>
            </a:r>
            <a:r>
              <a:rPr lang="en-GB" sz="1400" dirty="0">
                <a:effectLst/>
                <a:latin typeface="Times New Roman" panose="02020603050405020304" pitchFamily="18" charset="0"/>
                <a:ea typeface="Times New Roman" panose="02020603050405020304" pitchFamily="18" charset="0"/>
              </a:rPr>
              <a:t>Through the creation of banks or collections of prefabricated memes as “weapons” the </a:t>
            </a:r>
            <a:r>
              <a:rPr lang="en-GB" sz="1400" dirty="0" err="1">
                <a:effectLst/>
                <a:latin typeface="Times New Roman" panose="02020603050405020304" pitchFamily="18" charset="0"/>
                <a:ea typeface="Times New Roman" panose="02020603050405020304" pitchFamily="18" charset="0"/>
              </a:rPr>
              <a:t>Diba</a:t>
            </a:r>
            <a:r>
              <a:rPr lang="en-GB" sz="1400" dirty="0">
                <a:effectLst/>
                <a:latin typeface="Times New Roman" panose="02020603050405020304" pitchFamily="18" charset="0"/>
                <a:ea typeface="Times New Roman" panose="02020603050405020304" pitchFamily="18" charset="0"/>
              </a:rPr>
              <a:t> Expedition created an “imagined community” (Anderson, 2006) where participants were united through a collaboratively created discourse of nationalism and the enjoined collective goal of defending the “One-China” policy through attacking the pro-independence of Taiwan. </a:t>
            </a:r>
            <a:r>
              <a:rPr lang="en-US" sz="1400" dirty="0">
                <a:effectLst/>
                <a:latin typeface="Times New Roman" panose="02020603050405020304" pitchFamily="18" charset="0"/>
                <a:ea typeface="Times New Roman" panose="02020603050405020304" pitchFamily="18" charset="0"/>
              </a:rPr>
              <a:t>This form of nationalism was then mobilized through a popular form of Chinese meme, </a:t>
            </a:r>
            <a:r>
              <a:rPr lang="en-US" sz="1400" i="1" dirty="0" err="1">
                <a:effectLst/>
                <a:latin typeface="Times New Roman" panose="02020603050405020304" pitchFamily="18" charset="0"/>
                <a:ea typeface="Times New Roman" panose="02020603050405020304" pitchFamily="18" charset="0"/>
              </a:rPr>
              <a:t>biaoqingbao</a:t>
            </a:r>
            <a:r>
              <a:rPr lang="en-US" sz="1400" i="1" dirty="0">
                <a:effectLst/>
                <a:latin typeface="Times New Roman" panose="02020603050405020304" pitchFamily="18" charset="0"/>
                <a:ea typeface="Times New Roman" panose="02020603050405020304" pitchFamily="18" charset="0"/>
              </a:rPr>
              <a:t>,</a:t>
            </a:r>
            <a:r>
              <a:rPr lang="en-US" sz="1400" dirty="0">
                <a:effectLst/>
                <a:latin typeface="Times New Roman" panose="02020603050405020304" pitchFamily="18" charset="0"/>
                <a:ea typeface="Times New Roman" panose="02020603050405020304" pitchFamily="18" charset="0"/>
              </a:rPr>
              <a:t> that draws upon popular culture purposed for nationalist statements, making it creative and humorous for engaging with the pro-Taiwan independence online.</a:t>
            </a:r>
            <a:endParaRPr lang="en-GB" sz="1400" dirty="0">
              <a:effectLst/>
              <a:latin typeface="Times New Roman" panose="02020603050405020304" pitchFamily="18" charset="0"/>
              <a:ea typeface="Times New Roman" panose="02020603050405020304" pitchFamily="18" charset="0"/>
            </a:endParaRPr>
          </a:p>
          <a:p>
            <a:pPr algn="just">
              <a:lnSpc>
                <a:spcPct val="200000"/>
              </a:lnSpc>
            </a:pPr>
            <a:r>
              <a:rPr lang="en-GB" sz="1800" dirty="0">
                <a:effectLst/>
                <a:latin typeface="Times New Roman" panose="02020603050405020304" pitchFamily="18" charset="0"/>
                <a:ea typeface="Times New Roman" panose="02020603050405020304" pitchFamily="18" charset="0"/>
              </a:rPr>
              <a:t>	</a:t>
            </a:r>
            <a:endParaRPr lang="en-US" dirty="0"/>
          </a:p>
        </p:txBody>
      </p:sp>
    </p:spTree>
    <p:extLst>
      <p:ext uri="{BB962C8B-B14F-4D97-AF65-F5344CB8AC3E}">
        <p14:creationId xmlns:p14="http://schemas.microsoft.com/office/powerpoint/2010/main" val="361914713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DEAD4E-F60F-AA21-8735-E2C161677754}"/>
              </a:ext>
            </a:extLst>
          </p:cNvPr>
          <p:cNvSpPr>
            <a:spLocks noGrp="1"/>
          </p:cNvSpPr>
          <p:nvPr>
            <p:ph type="title"/>
          </p:nvPr>
        </p:nvSpPr>
        <p:spPr/>
        <p:txBody>
          <a:bodyPr/>
          <a:lstStyle/>
          <a:p>
            <a:r>
              <a:rPr lang="en-US" dirty="0"/>
              <a:t>2</a:t>
            </a:r>
          </a:p>
        </p:txBody>
      </p:sp>
      <p:sp>
        <p:nvSpPr>
          <p:cNvPr id="3" name="Content Placeholder 2">
            <a:extLst>
              <a:ext uri="{FF2B5EF4-FFF2-40B4-BE49-F238E27FC236}">
                <a16:creationId xmlns:a16="http://schemas.microsoft.com/office/drawing/2014/main" id="{96681709-12CE-8457-FA77-12A87696889C}"/>
              </a:ext>
            </a:extLst>
          </p:cNvPr>
          <p:cNvSpPr>
            <a:spLocks noGrp="1"/>
          </p:cNvSpPr>
          <p:nvPr>
            <p:ph idx="1"/>
          </p:nvPr>
        </p:nvSpPr>
        <p:spPr>
          <a:xfrm>
            <a:off x="457200" y="1332571"/>
            <a:ext cx="8229600" cy="4979019"/>
          </a:xfrm>
        </p:spPr>
        <p:txBody>
          <a:bodyPr>
            <a:normAutofit fontScale="85000" lnSpcReduction="10000"/>
          </a:bodyPr>
          <a:lstStyle/>
          <a:p>
            <a:pPr>
              <a:lnSpc>
                <a:spcPct val="160000"/>
              </a:lnSpc>
            </a:pPr>
            <a:r>
              <a:rPr lang="en-GB" sz="1800" dirty="0">
                <a:effectLst/>
                <a:latin typeface="Times New Roman" panose="02020603050405020304" pitchFamily="18" charset="0"/>
                <a:ea typeface="Times New Roman" panose="02020603050405020304" pitchFamily="18" charset="0"/>
                <a:cs typeface="Times New Roman" panose="02020603050405020304" pitchFamily="18" charset="0"/>
              </a:rPr>
              <a:t>It is of course not without irony that this nationalist campaign took place in the context of Chinese online censorship that blocks foreign websites such as Facebook, Twitter, and Google. Under such circumstance, mainland users needed to use technologies such as VPNs to circumvent censorship and get to the battlefield of Facebook. Moreover, Chinese online censorship also bans discussion of politically sensitive topics in online communication in the Mainland. Thus, </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on the one hand Chinese </a:t>
            </a:r>
            <a:r>
              <a:rPr lang="en-GB" sz="1800" dirty="0">
                <a:effectLst/>
                <a:latin typeface="Times New Roman" panose="02020603050405020304" pitchFamily="18" charset="0"/>
                <a:ea typeface="Times New Roman" panose="02020603050405020304" pitchFamily="18" charset="0"/>
                <a:cs typeface="Times New Roman" panose="02020603050405020304" pitchFamily="18" charset="0"/>
              </a:rPr>
              <a:t>mainland users sought to fight against the pro-independence of Taiwan to safeguard the unity of the national territory, while on the other hand, they had to do it through circumventing the state government because this campaign broke China’s online security rules and regulations. In this way, the campaign was considered a patriotic movement without the blessing from the government (Han, 2019) while the mainstream official media approved the campaign and believed that it was a kind of cross-strait cultural communication and an online carnival between the young generation of both sides (“</a:t>
            </a:r>
            <a:r>
              <a:rPr lang="zh-CN" sz="1800" dirty="0">
                <a:effectLst/>
                <a:latin typeface="Times New Roman" panose="02020603050405020304" pitchFamily="18" charset="0"/>
                <a:ea typeface="SimSun" panose="02010600030101010101" pitchFamily="2" charset="-122"/>
                <a:cs typeface="Times New Roman" panose="02020603050405020304" pitchFamily="18" charset="0"/>
              </a:rPr>
              <a:t>社评：不必夸张</a:t>
            </a:r>
            <a:r>
              <a:rPr lang="en-GB" sz="1800" dirty="0">
                <a:effectLst/>
                <a:latin typeface="Times New Roman" panose="02020603050405020304" pitchFamily="18" charset="0"/>
                <a:ea typeface="Times New Roman" panose="02020603050405020304" pitchFamily="18" charset="0"/>
                <a:cs typeface="Times New Roman" panose="02020603050405020304" pitchFamily="18" charset="0"/>
              </a:rPr>
              <a:t>‘</a:t>
            </a:r>
            <a:r>
              <a:rPr lang="zh-CN" sz="1800" dirty="0">
                <a:effectLst/>
                <a:latin typeface="Times New Roman" panose="02020603050405020304" pitchFamily="18" charset="0"/>
                <a:ea typeface="SimSun" panose="02010600030101010101" pitchFamily="2" charset="-122"/>
                <a:cs typeface="Times New Roman" panose="02020603050405020304" pitchFamily="18" charset="0"/>
              </a:rPr>
              <a:t>帝吧出征</a:t>
            </a:r>
            <a:r>
              <a:rPr lang="en-GB" sz="1800" dirty="0">
                <a:effectLst/>
                <a:latin typeface="Times New Roman" panose="02020603050405020304" pitchFamily="18" charset="0"/>
                <a:ea typeface="Times New Roman" panose="02020603050405020304" pitchFamily="18" charset="0"/>
                <a:cs typeface="Times New Roman" panose="02020603050405020304" pitchFamily="18" charset="0"/>
              </a:rPr>
              <a:t>’</a:t>
            </a:r>
            <a:r>
              <a:rPr lang="zh-CN" sz="1800" dirty="0">
                <a:effectLst/>
                <a:latin typeface="Times New Roman" panose="02020603050405020304" pitchFamily="18" charset="0"/>
                <a:ea typeface="SimSun" panose="02010600030101010101" pitchFamily="2" charset="-122"/>
                <a:cs typeface="Times New Roman" panose="02020603050405020304" pitchFamily="18" charset="0"/>
              </a:rPr>
              <a:t>的两岸负效果</a:t>
            </a:r>
            <a:r>
              <a:rPr lang="en-GB" sz="1800" dirty="0">
                <a:effectLst/>
                <a:latin typeface="Times New Roman" panose="02020603050405020304" pitchFamily="18" charset="0"/>
                <a:ea typeface="Times New Roman" panose="02020603050405020304" pitchFamily="18" charset="0"/>
                <a:cs typeface="Times New Roman" panose="02020603050405020304" pitchFamily="18" charset="0"/>
              </a:rPr>
              <a:t> [Editorial: There is no need to exaggerate the negative effect of the cross-strait </a:t>
            </a:r>
            <a:r>
              <a:rPr lang="en-GB" sz="1800" dirty="0" err="1">
                <a:effectLst/>
                <a:latin typeface="Times New Roman" panose="02020603050405020304" pitchFamily="18" charset="0"/>
                <a:ea typeface="Times New Roman" panose="02020603050405020304" pitchFamily="18" charset="0"/>
                <a:cs typeface="Times New Roman" panose="02020603050405020304" pitchFamily="18" charset="0"/>
              </a:rPr>
              <a:t>Diba</a:t>
            </a:r>
            <a:r>
              <a:rPr lang="en-GB" sz="1800" dirty="0">
                <a:effectLst/>
                <a:latin typeface="Times New Roman" panose="02020603050405020304" pitchFamily="18" charset="0"/>
                <a:ea typeface="Times New Roman" panose="02020603050405020304" pitchFamily="18" charset="0"/>
                <a:cs typeface="Times New Roman" panose="02020603050405020304" pitchFamily="18" charset="0"/>
              </a:rPr>
              <a:t> expedition],” 2016). </a:t>
            </a:r>
          </a:p>
          <a:p>
            <a:endParaRPr lang="en-US" dirty="0"/>
          </a:p>
        </p:txBody>
      </p:sp>
    </p:spTree>
    <p:extLst>
      <p:ext uri="{BB962C8B-B14F-4D97-AF65-F5344CB8AC3E}">
        <p14:creationId xmlns:p14="http://schemas.microsoft.com/office/powerpoint/2010/main" val="196710190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66DE57-B8E6-24B7-4A2D-D99906C4FB86}"/>
              </a:ext>
            </a:extLst>
          </p:cNvPr>
          <p:cNvSpPr>
            <a:spLocks noGrp="1"/>
          </p:cNvSpPr>
          <p:nvPr>
            <p:ph type="title"/>
          </p:nvPr>
        </p:nvSpPr>
        <p:spPr/>
        <p:txBody>
          <a:bodyPr/>
          <a:lstStyle/>
          <a:p>
            <a:r>
              <a:rPr lang="en-US" dirty="0"/>
              <a:t>3</a:t>
            </a:r>
          </a:p>
        </p:txBody>
      </p:sp>
      <p:sp>
        <p:nvSpPr>
          <p:cNvPr id="3" name="Content Placeholder 2">
            <a:extLst>
              <a:ext uri="{FF2B5EF4-FFF2-40B4-BE49-F238E27FC236}">
                <a16:creationId xmlns:a16="http://schemas.microsoft.com/office/drawing/2014/main" id="{CEE3291C-BBA0-3DE1-D2C0-04170F86EF58}"/>
              </a:ext>
            </a:extLst>
          </p:cNvPr>
          <p:cNvSpPr>
            <a:spLocks noGrp="1"/>
          </p:cNvSpPr>
          <p:nvPr>
            <p:ph idx="1"/>
          </p:nvPr>
        </p:nvSpPr>
        <p:spPr>
          <a:xfrm>
            <a:off x="457200" y="1299117"/>
            <a:ext cx="8229600" cy="4945566"/>
          </a:xfrm>
        </p:spPr>
        <p:txBody>
          <a:bodyPr>
            <a:normAutofit fontScale="70000" lnSpcReduction="20000"/>
          </a:bodyPr>
          <a:lstStyle/>
          <a:p>
            <a:pPr>
              <a:lnSpc>
                <a:spcPct val="170000"/>
              </a:lnSpc>
            </a:pPr>
            <a:r>
              <a:rPr lang="en-US" sz="2200" dirty="0">
                <a:effectLst/>
                <a:latin typeface="Times New Roman" panose="02020603050405020304" pitchFamily="18" charset="0"/>
                <a:ea typeface="Times New Roman" panose="02020603050405020304" pitchFamily="18" charset="0"/>
              </a:rPr>
              <a:t>While it is debatable as to the effectiveness of the expedition, the 2016 </a:t>
            </a:r>
            <a:r>
              <a:rPr lang="en-US" sz="2200" dirty="0" err="1">
                <a:effectLst/>
                <a:latin typeface="Times New Roman" panose="02020603050405020304" pitchFamily="18" charset="0"/>
                <a:ea typeface="Times New Roman" panose="02020603050405020304" pitchFamily="18" charset="0"/>
              </a:rPr>
              <a:t>Diba</a:t>
            </a:r>
            <a:r>
              <a:rPr lang="en-US" sz="2200" dirty="0">
                <a:effectLst/>
                <a:latin typeface="Times New Roman" panose="02020603050405020304" pitchFamily="18" charset="0"/>
                <a:ea typeface="Times New Roman" panose="02020603050405020304" pitchFamily="18" charset="0"/>
              </a:rPr>
              <a:t> Expedition did offer a new pattern of Chinese cyber nationalism characterized by the mobilization of multiple social media platforms and playful and humorous characters. Since 2016, the model has been copied several times, such as flooding the Facebook page of </a:t>
            </a:r>
            <a:r>
              <a:rPr lang="en-US" sz="2200" dirty="0">
                <a:effectLst/>
                <a:latin typeface="Calibri" panose="020F0502020204030204" pitchFamily="34" charset="0"/>
                <a:ea typeface="Times New Roman" panose="02020603050405020304" pitchFamily="18" charset="0"/>
              </a:rPr>
              <a:t>﻿</a:t>
            </a:r>
            <a:r>
              <a:rPr lang="en-US" sz="2200" dirty="0">
                <a:effectLst/>
                <a:latin typeface="Times New Roman" panose="02020603050405020304" pitchFamily="18" charset="0"/>
                <a:ea typeface="Times New Roman" panose="02020603050405020304" pitchFamily="18" charset="0"/>
              </a:rPr>
              <a:t>Virgin Atlantic, a British airline, due to its alleged racism against a Chinese female passenger in March, 2016, as well as the 2019 </a:t>
            </a:r>
            <a:r>
              <a:rPr lang="en-US" sz="2200" dirty="0" err="1">
                <a:effectLst/>
                <a:latin typeface="Times New Roman" panose="02020603050405020304" pitchFamily="18" charset="0"/>
                <a:ea typeface="Times New Roman" panose="02020603050405020304" pitchFamily="18" charset="0"/>
              </a:rPr>
              <a:t>Diba</a:t>
            </a:r>
            <a:r>
              <a:rPr lang="en-US" sz="2200" dirty="0">
                <a:effectLst/>
                <a:latin typeface="Times New Roman" panose="02020603050405020304" pitchFamily="18" charset="0"/>
                <a:ea typeface="Times New Roman" panose="02020603050405020304" pitchFamily="18" charset="0"/>
              </a:rPr>
              <a:t> expedition to Hong Kong, to fight against the pro-democratic movements. However, some expeditions were more successful than others. For example, the </a:t>
            </a:r>
            <a:r>
              <a:rPr lang="en-US" sz="2200" dirty="0" err="1">
                <a:effectLst/>
                <a:latin typeface="Times New Roman" panose="02020603050405020304" pitchFamily="18" charset="0"/>
                <a:ea typeface="Times New Roman" panose="02020603050405020304" pitchFamily="18" charset="0"/>
              </a:rPr>
              <a:t>Diba</a:t>
            </a:r>
            <a:r>
              <a:rPr lang="en-US" sz="2200" dirty="0">
                <a:effectLst/>
                <a:latin typeface="Times New Roman" panose="02020603050405020304" pitchFamily="18" charset="0"/>
                <a:ea typeface="Times New Roman" panose="02020603050405020304" pitchFamily="18" charset="0"/>
              </a:rPr>
              <a:t> expedition to Virgin Atlantic was a successful one as Virgin Atlantic apologized for its mistake in a short while. However, when mainland users tried to copy the Taiwan expedition for a 2019 </a:t>
            </a:r>
            <a:r>
              <a:rPr lang="en-US" sz="2200" dirty="0" err="1">
                <a:effectLst/>
                <a:latin typeface="Times New Roman" panose="02020603050405020304" pitchFamily="18" charset="0"/>
                <a:ea typeface="Times New Roman" panose="02020603050405020304" pitchFamily="18" charset="0"/>
              </a:rPr>
              <a:t>Diba</a:t>
            </a:r>
            <a:r>
              <a:rPr lang="en-US" sz="2200" dirty="0">
                <a:effectLst/>
                <a:latin typeface="Times New Roman" panose="02020603050405020304" pitchFamily="18" charset="0"/>
                <a:ea typeface="Times New Roman" panose="02020603050405020304" pitchFamily="18" charset="0"/>
              </a:rPr>
              <a:t> Expedition to Hong Kong, it was ended quickly because users from the pro-democratic movements in Hong Kong fought back by hacking the social media accounts of the leaders and participants of the expedition and revealing their private information ranging from their ID card numbers to their bank information. To protect their privacy, the 2019 </a:t>
            </a:r>
            <a:r>
              <a:rPr lang="en-US" sz="2200" dirty="0" err="1">
                <a:effectLst/>
                <a:latin typeface="Times New Roman" panose="02020603050405020304" pitchFamily="18" charset="0"/>
                <a:ea typeface="Times New Roman" panose="02020603050405020304" pitchFamily="18" charset="0"/>
              </a:rPr>
              <a:t>Diba</a:t>
            </a:r>
            <a:r>
              <a:rPr lang="en-US" sz="2200" dirty="0">
                <a:effectLst/>
                <a:latin typeface="Times New Roman" panose="02020603050405020304" pitchFamily="18" charset="0"/>
                <a:ea typeface="Times New Roman" panose="02020603050405020304" pitchFamily="18" charset="0"/>
              </a:rPr>
              <a:t> Expedition to Hong Kong was halted shortly after it began. </a:t>
            </a:r>
            <a:endParaRPr lang="en-GB" sz="2200" dirty="0">
              <a:effectLst/>
              <a:latin typeface="Times New Roman" panose="02020603050405020304" pitchFamily="18" charset="0"/>
              <a:ea typeface="Times New Roman" panose="02020603050405020304" pitchFamily="18" charset="0"/>
            </a:endParaRPr>
          </a:p>
          <a:p>
            <a:endParaRPr lang="en-US" dirty="0"/>
          </a:p>
        </p:txBody>
      </p:sp>
    </p:spTree>
    <p:extLst>
      <p:ext uri="{BB962C8B-B14F-4D97-AF65-F5344CB8AC3E}">
        <p14:creationId xmlns:p14="http://schemas.microsoft.com/office/powerpoint/2010/main" val="328296567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64E4C-6B25-9EAA-BADD-E2DD387F4F0C}"/>
              </a:ext>
            </a:extLst>
          </p:cNvPr>
          <p:cNvSpPr>
            <a:spLocks noGrp="1"/>
          </p:cNvSpPr>
          <p:nvPr>
            <p:ph type="title"/>
          </p:nvPr>
        </p:nvSpPr>
        <p:spPr/>
        <p:txBody>
          <a:bodyPr/>
          <a:lstStyle/>
          <a:p>
            <a:r>
              <a:rPr lang="en-US" dirty="0"/>
              <a:t>4</a:t>
            </a:r>
          </a:p>
        </p:txBody>
      </p:sp>
      <p:sp>
        <p:nvSpPr>
          <p:cNvPr id="3" name="Content Placeholder 2">
            <a:extLst>
              <a:ext uri="{FF2B5EF4-FFF2-40B4-BE49-F238E27FC236}">
                <a16:creationId xmlns:a16="http://schemas.microsoft.com/office/drawing/2014/main" id="{D54DEA4C-F160-7EDF-FBDA-6405770BA744}"/>
              </a:ext>
            </a:extLst>
          </p:cNvPr>
          <p:cNvSpPr>
            <a:spLocks noGrp="1"/>
          </p:cNvSpPr>
          <p:nvPr>
            <p:ph idx="1"/>
          </p:nvPr>
        </p:nvSpPr>
        <p:spPr>
          <a:xfrm>
            <a:off x="457200" y="1417638"/>
            <a:ext cx="8229600" cy="4878659"/>
          </a:xfrm>
        </p:spPr>
        <p:txBody>
          <a:bodyPr>
            <a:normAutofit fontScale="70000" lnSpcReduction="20000"/>
          </a:bodyPr>
          <a:lstStyle/>
          <a:p>
            <a:pPr>
              <a:lnSpc>
                <a:spcPct val="170000"/>
              </a:lnSpc>
            </a:pPr>
            <a:r>
              <a:rPr lang="en-US" sz="2200" dirty="0">
                <a:effectLst/>
                <a:latin typeface="Times New Roman" panose="02020603050405020304" pitchFamily="18" charset="0"/>
                <a:ea typeface="Times New Roman" panose="02020603050405020304" pitchFamily="18" charset="0"/>
              </a:rPr>
              <a:t>While it is debatable as to the effectiveness of the expedition, the 2016 </a:t>
            </a:r>
            <a:r>
              <a:rPr lang="en-US" sz="2200" dirty="0" err="1">
                <a:effectLst/>
                <a:latin typeface="Times New Roman" panose="02020603050405020304" pitchFamily="18" charset="0"/>
                <a:ea typeface="Times New Roman" panose="02020603050405020304" pitchFamily="18" charset="0"/>
              </a:rPr>
              <a:t>Diba</a:t>
            </a:r>
            <a:r>
              <a:rPr lang="en-US" sz="2200" dirty="0">
                <a:effectLst/>
                <a:latin typeface="Times New Roman" panose="02020603050405020304" pitchFamily="18" charset="0"/>
                <a:ea typeface="Times New Roman" panose="02020603050405020304" pitchFamily="18" charset="0"/>
              </a:rPr>
              <a:t> Expedition did offer a new pattern of Chinese cyber nationalism characterized by the mobilization of multiple social media platforms and playful and humorous characters. Since 2016, the model has been copied several times, such as flooding the Facebook page of </a:t>
            </a:r>
            <a:r>
              <a:rPr lang="en-US" sz="2200" dirty="0">
                <a:effectLst/>
                <a:latin typeface="Calibri" panose="020F0502020204030204" pitchFamily="34" charset="0"/>
                <a:ea typeface="Times New Roman" panose="02020603050405020304" pitchFamily="18" charset="0"/>
              </a:rPr>
              <a:t>﻿</a:t>
            </a:r>
            <a:r>
              <a:rPr lang="en-US" sz="2200" dirty="0">
                <a:effectLst/>
                <a:latin typeface="Times New Roman" panose="02020603050405020304" pitchFamily="18" charset="0"/>
                <a:ea typeface="Times New Roman" panose="02020603050405020304" pitchFamily="18" charset="0"/>
              </a:rPr>
              <a:t>Virgin Atlantic, a British airline, due to its alleged racism against a Chinese female passenger in March, 2016, as well as the 2019 </a:t>
            </a:r>
            <a:r>
              <a:rPr lang="en-US" sz="2200" dirty="0" err="1">
                <a:effectLst/>
                <a:latin typeface="Times New Roman" panose="02020603050405020304" pitchFamily="18" charset="0"/>
                <a:ea typeface="Times New Roman" panose="02020603050405020304" pitchFamily="18" charset="0"/>
              </a:rPr>
              <a:t>Diba</a:t>
            </a:r>
            <a:r>
              <a:rPr lang="en-US" sz="2200" dirty="0">
                <a:effectLst/>
                <a:latin typeface="Times New Roman" panose="02020603050405020304" pitchFamily="18" charset="0"/>
                <a:ea typeface="Times New Roman" panose="02020603050405020304" pitchFamily="18" charset="0"/>
              </a:rPr>
              <a:t> expedition to Hong Kong, to fight against the pro-democratic movements. However, some expeditions were more successful than others. For example, the </a:t>
            </a:r>
            <a:r>
              <a:rPr lang="en-US" sz="2200" dirty="0" err="1">
                <a:effectLst/>
                <a:latin typeface="Times New Roman" panose="02020603050405020304" pitchFamily="18" charset="0"/>
                <a:ea typeface="Times New Roman" panose="02020603050405020304" pitchFamily="18" charset="0"/>
              </a:rPr>
              <a:t>Diba</a:t>
            </a:r>
            <a:r>
              <a:rPr lang="en-US" sz="2200" dirty="0">
                <a:effectLst/>
                <a:latin typeface="Times New Roman" panose="02020603050405020304" pitchFamily="18" charset="0"/>
                <a:ea typeface="Times New Roman" panose="02020603050405020304" pitchFamily="18" charset="0"/>
              </a:rPr>
              <a:t> expedition to Virgin Atlantic was a successful one as Virgin Atlantic apologized for its mistake in a short while. However, when mainland users tried to copy the Taiwan expedition for a 2019 </a:t>
            </a:r>
            <a:r>
              <a:rPr lang="en-US" sz="2200" dirty="0" err="1">
                <a:effectLst/>
                <a:latin typeface="Times New Roman" panose="02020603050405020304" pitchFamily="18" charset="0"/>
                <a:ea typeface="Times New Roman" panose="02020603050405020304" pitchFamily="18" charset="0"/>
              </a:rPr>
              <a:t>Diba</a:t>
            </a:r>
            <a:r>
              <a:rPr lang="en-US" sz="2200" dirty="0">
                <a:effectLst/>
                <a:latin typeface="Times New Roman" panose="02020603050405020304" pitchFamily="18" charset="0"/>
                <a:ea typeface="Times New Roman" panose="02020603050405020304" pitchFamily="18" charset="0"/>
              </a:rPr>
              <a:t> Expedition to Hong Kong, it was ended quickly because users from the pro-democratic movements in Hong Kong fought back by hacking the social media accounts of the leaders and participants of the expedition and revealing their private information ranging from their ID card numbers to their bank information. To protect their privacy, the 2019 </a:t>
            </a:r>
            <a:r>
              <a:rPr lang="en-US" sz="2200" dirty="0" err="1">
                <a:effectLst/>
                <a:latin typeface="Times New Roman" panose="02020603050405020304" pitchFamily="18" charset="0"/>
                <a:ea typeface="Times New Roman" panose="02020603050405020304" pitchFamily="18" charset="0"/>
              </a:rPr>
              <a:t>Diba</a:t>
            </a:r>
            <a:r>
              <a:rPr lang="en-US" sz="2200" dirty="0">
                <a:effectLst/>
                <a:latin typeface="Times New Roman" panose="02020603050405020304" pitchFamily="18" charset="0"/>
                <a:ea typeface="Times New Roman" panose="02020603050405020304" pitchFamily="18" charset="0"/>
              </a:rPr>
              <a:t> Expedition to Hong Kong was halted shortly after it began. </a:t>
            </a:r>
            <a:endParaRPr lang="en-GB" sz="22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49294563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C51F5-28CC-7C09-9A96-EEAD7EBD2E50}"/>
              </a:ext>
            </a:extLst>
          </p:cNvPr>
          <p:cNvSpPr>
            <a:spLocks noGrp="1"/>
          </p:cNvSpPr>
          <p:nvPr>
            <p:ph type="title"/>
          </p:nvPr>
        </p:nvSpPr>
        <p:spPr/>
        <p:txBody>
          <a:bodyPr/>
          <a:lstStyle/>
          <a:p>
            <a:r>
              <a:rPr lang="en-US" dirty="0"/>
              <a:t>5</a:t>
            </a:r>
          </a:p>
        </p:txBody>
      </p:sp>
      <p:sp>
        <p:nvSpPr>
          <p:cNvPr id="3" name="Content Placeholder 2">
            <a:extLst>
              <a:ext uri="{FF2B5EF4-FFF2-40B4-BE49-F238E27FC236}">
                <a16:creationId xmlns:a16="http://schemas.microsoft.com/office/drawing/2014/main" id="{3ECBDABB-A109-4FEA-197E-22C4F6090A44}"/>
              </a:ext>
            </a:extLst>
          </p:cNvPr>
          <p:cNvSpPr>
            <a:spLocks noGrp="1"/>
          </p:cNvSpPr>
          <p:nvPr>
            <p:ph idx="1"/>
          </p:nvPr>
        </p:nvSpPr>
        <p:spPr>
          <a:xfrm>
            <a:off x="457200" y="1600201"/>
            <a:ext cx="8229600" cy="4053468"/>
          </a:xfrm>
        </p:spPr>
        <p:txBody>
          <a:bodyPr>
            <a:normAutofit/>
          </a:bodyPr>
          <a:lstStyle/>
          <a:p>
            <a:pPr>
              <a:lnSpc>
                <a:spcPct val="150000"/>
              </a:lnSpc>
            </a:pPr>
            <a:r>
              <a:rPr lang="en-GB" sz="1400" dirty="0">
                <a:effectLst/>
                <a:latin typeface="Times New Roman" panose="02020603050405020304" pitchFamily="18" charset="0"/>
                <a:ea typeface="Times New Roman" panose="02020603050405020304" pitchFamily="18" charset="0"/>
              </a:rPr>
              <a:t>Finally, with the </a:t>
            </a:r>
            <a:r>
              <a:rPr lang="en-US" sz="1400" dirty="0">
                <a:effectLst/>
                <a:latin typeface="Times New Roman" panose="02020603050405020304" pitchFamily="18" charset="0"/>
                <a:ea typeface="Times New Roman" panose="02020603050405020304" pitchFamily="18" charset="0"/>
              </a:rPr>
              <a:t>increasing interest in the innovative and evolving forms of cyber nationalism facilitated by rapid developments in social media technologies, research from the perspective of multimodal discourse analysis and </a:t>
            </a:r>
            <a:r>
              <a:rPr lang="en-GB" sz="1400" dirty="0">
                <a:effectLst/>
                <a:latin typeface="Times New Roman" panose="02020603050405020304" pitchFamily="18" charset="0"/>
                <a:ea typeface="Times New Roman" panose="02020603050405020304" pitchFamily="18" charset="0"/>
              </a:rPr>
              <a:t>critical discourse analysis remains an important but underdeveloped area. Based on the analysis of the organisation and mobilization of cyber nationalist event and the manufacture and use of pre prepared nationalist memes this study contributes to highlighting the playful, creative and carnivalesque characteristics of new forms of nationalist movements in China. At the same time the research also highlights the complex digital media ecology of control and censorship that manifests in innovation and creative responses within a layered and constantly shifting environment (Wu and Fitzgerald 2021). Finally, through a multimodal analysis of the nationalist campaign the research also draws attention to the ways in which the Chinese digital environment continues to provide a rich source and an analytic challenge forms of discourse analysis (Fitzgerald, Sandel and Wu, 2022).</a:t>
            </a:r>
            <a:endParaRPr lang="en-US" sz="1400" dirty="0"/>
          </a:p>
        </p:txBody>
      </p:sp>
    </p:spTree>
    <p:extLst>
      <p:ext uri="{BB962C8B-B14F-4D97-AF65-F5344CB8AC3E}">
        <p14:creationId xmlns:p14="http://schemas.microsoft.com/office/powerpoint/2010/main" val="169500889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14813" y="1914812"/>
            <a:ext cx="6858000" cy="3028377"/>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14814" y="1924949"/>
            <a:ext cx="6857999" cy="302837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63195" y="4092815"/>
            <a:ext cx="2501979" cy="302838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376302" y="969718"/>
            <a:ext cx="292526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14820" y="1904672"/>
            <a:ext cx="6858003" cy="3028376"/>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50041" y="586855"/>
            <a:ext cx="2401025" cy="3387497"/>
          </a:xfrm>
        </p:spPr>
        <p:txBody>
          <a:bodyPr anchor="b">
            <a:normAutofit/>
          </a:bodyPr>
          <a:lstStyle/>
          <a:p>
            <a:pPr algn="r"/>
            <a:r>
              <a:rPr lang="en-US" sz="3500">
                <a:solidFill>
                  <a:srgbClr val="FFFFFF"/>
                </a:solidFill>
              </a:rPr>
              <a:t>Assignment 2 (50%)</a:t>
            </a:r>
          </a:p>
        </p:txBody>
      </p:sp>
      <p:sp>
        <p:nvSpPr>
          <p:cNvPr id="3" name="Content Placeholder 2"/>
          <p:cNvSpPr>
            <a:spLocks noGrp="1"/>
          </p:cNvSpPr>
          <p:nvPr>
            <p:ph idx="1"/>
          </p:nvPr>
        </p:nvSpPr>
        <p:spPr>
          <a:xfrm>
            <a:off x="3607694" y="649480"/>
            <a:ext cx="4916510" cy="5546047"/>
          </a:xfrm>
        </p:spPr>
        <p:txBody>
          <a:bodyPr anchor="ctr">
            <a:normAutofit/>
          </a:bodyPr>
          <a:lstStyle/>
          <a:p>
            <a:r>
              <a:rPr lang="en-US" sz="1700">
                <a:latin typeface="Times New Roman"/>
                <a:cs typeface="Times New Roman"/>
              </a:rPr>
              <a:t>Crafting the Literature Review </a:t>
            </a:r>
          </a:p>
          <a:p>
            <a:r>
              <a:rPr lang="en-US" sz="1700">
                <a:latin typeface="Times New Roman"/>
                <a:cs typeface="Times New Roman"/>
              </a:rPr>
              <a:t>Individual Assignment total up to 1500 words. (No more)</a:t>
            </a:r>
          </a:p>
          <a:p>
            <a:r>
              <a:rPr lang="en-US" sz="1700">
                <a:latin typeface="Times New Roman"/>
                <a:cs typeface="Times New Roman"/>
              </a:rPr>
              <a:t>Two parts to the assignment.</a:t>
            </a:r>
          </a:p>
          <a:p>
            <a:endParaRPr lang="en-US" sz="1700">
              <a:latin typeface="Times New Roman"/>
              <a:cs typeface="Times New Roman"/>
            </a:endParaRPr>
          </a:p>
          <a:p>
            <a:r>
              <a:rPr lang="en-US" sz="1700">
                <a:latin typeface="Times New Roman"/>
                <a:cs typeface="Times New Roman"/>
              </a:rPr>
              <a:t>Part 1. up to 750 words. Using the research paper from your supervisor, or a new one also from your supervisor, critically examine the first part of the paper up until the analysis sections. </a:t>
            </a:r>
          </a:p>
          <a:p>
            <a:endParaRPr lang="en-US" sz="1700">
              <a:latin typeface="Times New Roman"/>
              <a:cs typeface="Times New Roman"/>
            </a:endParaRPr>
          </a:p>
          <a:p>
            <a:r>
              <a:rPr lang="en-US" sz="1700">
                <a:latin typeface="Times New Roman"/>
                <a:cs typeface="Times New Roman"/>
              </a:rPr>
              <a:t>Focus on examining the set up of the paper, around Phenomenon, Methodology and Theory (if present). What the paper is doing, why it is doing it and how is it doing it. Also consider the ‘so what’ of the paper, how does it reconnect with the literature in the final summary/conclusion.</a:t>
            </a:r>
          </a:p>
          <a:p>
            <a:endParaRPr lang="en-US" sz="1700">
              <a:latin typeface="Times New Roman"/>
              <a:cs typeface="Times New Roman"/>
            </a:endParaRPr>
          </a:p>
          <a:p>
            <a:r>
              <a:rPr lang="en-US" sz="1700">
                <a:latin typeface="Times New Roman"/>
                <a:cs typeface="Times New Roman"/>
              </a:rPr>
              <a:t>Part 2. Produce a 750 word literature review on a topic/phenomenon of your choice. </a:t>
            </a:r>
          </a:p>
        </p:txBody>
      </p:sp>
    </p:spTree>
    <p:extLst>
      <p:ext uri="{BB962C8B-B14F-4D97-AF65-F5344CB8AC3E}">
        <p14:creationId xmlns:p14="http://schemas.microsoft.com/office/powerpoint/2010/main" val="31984794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36084" y="3068998"/>
            <a:ext cx="7091420" cy="2862323"/>
          </a:xfrm>
          <a:prstGeom prst="rect">
            <a:avLst/>
          </a:prstGeom>
          <a:noFill/>
        </p:spPr>
        <p:txBody>
          <a:bodyPr wrap="square" rtlCol="0">
            <a:spAutoFit/>
          </a:bodyPr>
          <a:lstStyle/>
          <a:p>
            <a:r>
              <a:rPr lang="en-US" dirty="0"/>
              <a:t>The 4 working parts of a literature review.</a:t>
            </a:r>
          </a:p>
          <a:p>
            <a:endParaRPr lang="en-US" dirty="0"/>
          </a:p>
          <a:p>
            <a:endParaRPr lang="en-US" dirty="0"/>
          </a:p>
          <a:p>
            <a:pPr marL="457200" indent="-457200">
              <a:buFont typeface="+mj-lt"/>
              <a:buAutoNum type="arabicPeriod"/>
            </a:pPr>
            <a:r>
              <a:rPr lang="en-US" dirty="0"/>
              <a:t>The Phenomenon </a:t>
            </a:r>
            <a:r>
              <a:rPr lang="mr-IN" dirty="0"/>
              <a:t>–</a:t>
            </a:r>
            <a:r>
              <a:rPr lang="en-US" dirty="0"/>
              <a:t> new phenomenon not examined yet </a:t>
            </a:r>
          </a:p>
          <a:p>
            <a:pPr marL="457200" indent="-457200">
              <a:buFont typeface="+mj-lt"/>
              <a:buAutoNum type="arabicPeriod"/>
            </a:pPr>
            <a:endParaRPr lang="en-US" dirty="0"/>
          </a:p>
          <a:p>
            <a:pPr marL="457200" indent="-457200">
              <a:buFont typeface="+mj-lt"/>
              <a:buAutoNum type="arabicPeriod"/>
            </a:pPr>
            <a:r>
              <a:rPr lang="en-US" dirty="0"/>
              <a:t>The Methodology </a:t>
            </a:r>
            <a:r>
              <a:rPr lang="mr-IN" dirty="0"/>
              <a:t>–</a:t>
            </a:r>
            <a:r>
              <a:rPr lang="en-US" dirty="0"/>
              <a:t> Old or new methodology </a:t>
            </a:r>
          </a:p>
          <a:p>
            <a:pPr marL="457200" indent="-457200">
              <a:buFont typeface="+mj-lt"/>
              <a:buAutoNum type="arabicPeriod"/>
            </a:pPr>
            <a:endParaRPr lang="en-US" dirty="0"/>
          </a:p>
          <a:p>
            <a:pPr marL="457200" indent="-457200">
              <a:buFont typeface="+mj-lt"/>
              <a:buAutoNum type="arabicPeriod"/>
            </a:pPr>
            <a:r>
              <a:rPr lang="en-US" dirty="0"/>
              <a:t>Theory </a:t>
            </a:r>
            <a:r>
              <a:rPr lang="mr-IN" dirty="0"/>
              <a:t>–</a:t>
            </a:r>
            <a:r>
              <a:rPr lang="en-US" dirty="0"/>
              <a:t> Old or new theory</a:t>
            </a:r>
          </a:p>
          <a:p>
            <a:pPr marL="457200" indent="-457200">
              <a:buFont typeface="+mj-lt"/>
              <a:buAutoNum type="arabicPeriod"/>
            </a:pPr>
            <a:endParaRPr lang="en-US" dirty="0"/>
          </a:p>
          <a:p>
            <a:pPr marL="457200" indent="-457200">
              <a:buFont typeface="+mj-lt"/>
              <a:buAutoNum type="arabicPeriod"/>
            </a:pPr>
            <a:r>
              <a:rPr lang="en-US" dirty="0"/>
              <a:t>Summary </a:t>
            </a:r>
            <a:r>
              <a:rPr lang="mr-IN" dirty="0"/>
              <a:t>–</a:t>
            </a:r>
            <a:r>
              <a:rPr lang="en-US" dirty="0"/>
              <a:t> So what? </a:t>
            </a:r>
          </a:p>
        </p:txBody>
      </p:sp>
      <p:sp>
        <p:nvSpPr>
          <p:cNvPr id="5" name="TextBox 4"/>
          <p:cNvSpPr txBox="1"/>
          <p:nvPr/>
        </p:nvSpPr>
        <p:spPr>
          <a:xfrm>
            <a:off x="846737" y="1006661"/>
            <a:ext cx="7726472" cy="2031325"/>
          </a:xfrm>
          <a:prstGeom prst="rect">
            <a:avLst/>
          </a:prstGeom>
          <a:noFill/>
        </p:spPr>
        <p:txBody>
          <a:bodyPr wrap="square" rtlCol="0">
            <a:spAutoFit/>
          </a:bodyPr>
          <a:lstStyle/>
          <a:p>
            <a:r>
              <a:rPr lang="en-US" dirty="0"/>
              <a:t>The first half of a research paper situates the research in the field it wishes to address and the areas it wants to contribute to in that field. It must do this quickly and efficiently. It must demonstrate knowledge of the field but also assumed knowledge of the audience.  I.e., for this audience what can I assume they know already and so not have to cover in detail? This is the art of the literature review </a:t>
            </a:r>
          </a:p>
          <a:p>
            <a:endParaRPr lang="en-US" dirty="0"/>
          </a:p>
        </p:txBody>
      </p:sp>
      <p:sp>
        <p:nvSpPr>
          <p:cNvPr id="6" name="TextBox 5"/>
          <p:cNvSpPr txBox="1"/>
          <p:nvPr/>
        </p:nvSpPr>
        <p:spPr>
          <a:xfrm>
            <a:off x="1134022" y="393074"/>
            <a:ext cx="7167021" cy="461665"/>
          </a:xfrm>
          <a:prstGeom prst="rect">
            <a:avLst/>
          </a:prstGeom>
          <a:noFill/>
        </p:spPr>
        <p:txBody>
          <a:bodyPr wrap="square" rtlCol="0">
            <a:spAutoFit/>
          </a:bodyPr>
          <a:lstStyle/>
          <a:p>
            <a:r>
              <a:rPr lang="en-US" sz="2400" b="1" dirty="0"/>
              <a:t>Understanding the purpose of the literature review</a:t>
            </a:r>
          </a:p>
        </p:txBody>
      </p:sp>
      <p:pic>
        <p:nvPicPr>
          <p:cNvPr id="3" name="Picture 2" descr="Screenshot 2020-10-12 at 12.16.39.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44869" y="4429638"/>
            <a:ext cx="3865184" cy="2140226"/>
          </a:xfrm>
          <a:prstGeom prst="rect">
            <a:avLst/>
          </a:prstGeom>
        </p:spPr>
      </p:pic>
    </p:spTree>
    <p:extLst>
      <p:ext uri="{BB962C8B-B14F-4D97-AF65-F5344CB8AC3E}">
        <p14:creationId xmlns:p14="http://schemas.microsoft.com/office/powerpoint/2010/main" val="41722871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95206" y="197110"/>
            <a:ext cx="3320066" cy="761271"/>
          </a:xfrm>
        </p:spPr>
        <p:txBody>
          <a:bodyPr vert="horz" lIns="91440" tIns="45720" rIns="91440" bIns="45720" rtlCol="0" anchor="ctr">
            <a:normAutofit fontScale="90000"/>
          </a:bodyPr>
          <a:lstStyle/>
          <a:p>
            <a:pPr algn="l" defTabSz="914400">
              <a:lnSpc>
                <a:spcPct val="90000"/>
              </a:lnSpc>
            </a:pPr>
            <a:r>
              <a:rPr lang="en-US" sz="2000" kern="1200" dirty="0">
                <a:solidFill>
                  <a:schemeClr val="tx1"/>
                </a:solidFill>
                <a:latin typeface="+mj-lt"/>
                <a:ea typeface="+mj-ea"/>
                <a:cs typeface="+mj-cs"/>
              </a:rPr>
              <a:t>Some Ingredients and steps you need to cook up a Literature Review </a:t>
            </a:r>
          </a:p>
        </p:txBody>
      </p:sp>
      <p:sp>
        <p:nvSpPr>
          <p:cNvPr id="4" name="TextBox 3"/>
          <p:cNvSpPr txBox="1"/>
          <p:nvPr/>
        </p:nvSpPr>
        <p:spPr>
          <a:xfrm>
            <a:off x="505426" y="986046"/>
            <a:ext cx="3320067" cy="3237223"/>
          </a:xfrm>
          <a:prstGeom prst="rect">
            <a:avLst/>
          </a:prstGeom>
        </p:spPr>
        <p:txBody>
          <a:bodyPr vert="horz" lIns="91440" tIns="45720" rIns="91440" bIns="45720" rtlCol="0" anchor="t">
            <a:noAutofit/>
          </a:bodyPr>
          <a:lstStyle/>
          <a:p>
            <a:pPr indent="-228600" defTabSz="914400">
              <a:lnSpc>
                <a:spcPct val="90000"/>
              </a:lnSpc>
              <a:spcAft>
                <a:spcPts val="600"/>
              </a:spcAft>
              <a:buFont typeface="Arial" panose="020B0604020202020204" pitchFamily="34" charset="0"/>
              <a:buChar char="•"/>
            </a:pPr>
            <a:r>
              <a:rPr lang="en-US" sz="1400" b="1" dirty="0"/>
              <a:t>Preparation. </a:t>
            </a:r>
            <a:r>
              <a:rPr lang="en-US" sz="1400" dirty="0"/>
              <a:t>Cleaning the kitchen</a:t>
            </a:r>
          </a:p>
          <a:p>
            <a:pPr indent="-228600" defTabSz="914400">
              <a:lnSpc>
                <a:spcPct val="90000"/>
              </a:lnSpc>
              <a:spcAft>
                <a:spcPts val="600"/>
              </a:spcAft>
              <a:buFont typeface="Arial" panose="020B0604020202020204" pitchFamily="34" charset="0"/>
              <a:buChar char="•"/>
            </a:pPr>
            <a:endParaRPr lang="en-US" sz="1400" b="1" dirty="0"/>
          </a:p>
          <a:p>
            <a:pPr indent="-228600" defTabSz="914400">
              <a:lnSpc>
                <a:spcPct val="90000"/>
              </a:lnSpc>
              <a:spcAft>
                <a:spcPts val="600"/>
              </a:spcAft>
              <a:buFont typeface="Arial" panose="020B0604020202020204" pitchFamily="34" charset="0"/>
              <a:buChar char="•"/>
            </a:pPr>
            <a:r>
              <a:rPr lang="en-US" sz="1400" b="1" dirty="0"/>
              <a:t>Base Literature</a:t>
            </a:r>
            <a:r>
              <a:rPr lang="en-US" sz="1400" dirty="0"/>
              <a:t> – foundational studies of the phenomenon – what is the style of the dish?</a:t>
            </a:r>
          </a:p>
          <a:p>
            <a:pPr indent="-228600" defTabSz="914400">
              <a:lnSpc>
                <a:spcPct val="90000"/>
              </a:lnSpc>
              <a:spcAft>
                <a:spcPts val="600"/>
              </a:spcAft>
              <a:buFont typeface="Arial" panose="020B0604020202020204" pitchFamily="34" charset="0"/>
              <a:buChar char="•"/>
            </a:pPr>
            <a:endParaRPr lang="en-US" sz="1400" dirty="0"/>
          </a:p>
          <a:p>
            <a:pPr indent="-228600" defTabSz="914400">
              <a:lnSpc>
                <a:spcPct val="90000"/>
              </a:lnSpc>
              <a:spcAft>
                <a:spcPts val="600"/>
              </a:spcAft>
              <a:buFont typeface="Arial" panose="020B0604020202020204" pitchFamily="34" charset="0"/>
              <a:buChar char="•"/>
            </a:pPr>
            <a:r>
              <a:rPr lang="en-US" sz="1400" b="1" dirty="0"/>
              <a:t>Topical Studies– </a:t>
            </a:r>
            <a:r>
              <a:rPr lang="en-US" sz="1400" dirty="0"/>
              <a:t>specific</a:t>
            </a:r>
            <a:r>
              <a:rPr lang="en-US" sz="1400" b="1" dirty="0"/>
              <a:t> </a:t>
            </a:r>
            <a:r>
              <a:rPr lang="en-US" sz="1400" dirty="0"/>
              <a:t>ingredients </a:t>
            </a:r>
          </a:p>
          <a:p>
            <a:pPr indent="-228600" defTabSz="914400">
              <a:lnSpc>
                <a:spcPct val="90000"/>
              </a:lnSpc>
              <a:spcAft>
                <a:spcPts val="600"/>
              </a:spcAft>
              <a:buFont typeface="Arial" panose="020B0604020202020204" pitchFamily="34" charset="0"/>
              <a:buChar char="•"/>
            </a:pPr>
            <a:endParaRPr lang="en-US" sz="1400" dirty="0"/>
          </a:p>
          <a:p>
            <a:pPr indent="-228600" defTabSz="914400">
              <a:lnSpc>
                <a:spcPct val="90000"/>
              </a:lnSpc>
              <a:spcAft>
                <a:spcPts val="600"/>
              </a:spcAft>
              <a:buFont typeface="Arial" panose="020B0604020202020204" pitchFamily="34" charset="0"/>
              <a:buChar char="•"/>
            </a:pPr>
            <a:r>
              <a:rPr lang="en-US" sz="1400" b="1" dirty="0"/>
              <a:t>Fresh ingredients –  </a:t>
            </a:r>
            <a:r>
              <a:rPr lang="en-US" sz="1400" dirty="0"/>
              <a:t>latest research </a:t>
            </a:r>
          </a:p>
          <a:p>
            <a:pPr indent="-228600" defTabSz="914400">
              <a:lnSpc>
                <a:spcPct val="90000"/>
              </a:lnSpc>
              <a:spcAft>
                <a:spcPts val="600"/>
              </a:spcAft>
              <a:buFont typeface="Arial" panose="020B0604020202020204" pitchFamily="34" charset="0"/>
              <a:buChar char="•"/>
            </a:pPr>
            <a:endParaRPr lang="en-US" sz="1400" b="1" dirty="0"/>
          </a:p>
          <a:p>
            <a:pPr indent="-228600" defTabSz="914400">
              <a:lnSpc>
                <a:spcPct val="90000"/>
              </a:lnSpc>
              <a:spcAft>
                <a:spcPts val="600"/>
              </a:spcAft>
              <a:buFont typeface="Arial" panose="020B0604020202020204" pitchFamily="34" charset="0"/>
              <a:buChar char="•"/>
            </a:pPr>
            <a:r>
              <a:rPr lang="en-US" sz="1400" b="1" dirty="0"/>
              <a:t>Herbs and Spices </a:t>
            </a:r>
            <a:r>
              <a:rPr lang="en-US" sz="1400" dirty="0"/>
              <a:t>– (or drive by references) -  ingredients that lift the flavors of the cooking </a:t>
            </a:r>
          </a:p>
        </p:txBody>
      </p:sp>
      <p:sp>
        <p:nvSpPr>
          <p:cNvPr id="14" name="Oval 13">
            <a:extLst>
              <a:ext uri="{FF2B5EF4-FFF2-40B4-BE49-F238E27FC236}">
                <a16:creationId xmlns:a16="http://schemas.microsoft.com/office/drawing/2014/main" id="{07977D39-626F-40D7-B00F-16E02602DD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98037" y="197110"/>
            <a:ext cx="1515618" cy="2020824"/>
          </a:xfrm>
          <a:prstGeom prst="ellipse">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descr="Screenshot 2020-10-12 at 11.03.20.png"/>
          <p:cNvPicPr>
            <a:picLocks noChangeAspect="1"/>
          </p:cNvPicPr>
          <p:nvPr/>
        </p:nvPicPr>
        <p:blipFill rotWithShape="1">
          <a:blip r:embed="rId2">
            <a:extLst>
              <a:ext uri="{28A0092B-C50C-407E-A947-70E740481C1C}">
                <a14:useLocalDpi xmlns:a14="http://schemas.microsoft.com/office/drawing/2010/main" val="0"/>
              </a:ext>
            </a:extLst>
          </a:blip>
          <a:srcRect l="30268" r="32421" b="3"/>
          <a:stretch/>
        </p:blipFill>
        <p:spPr>
          <a:xfrm>
            <a:off x="4321481" y="361702"/>
            <a:ext cx="1268730" cy="1691640"/>
          </a:xfrm>
          <a:custGeom>
            <a:avLst/>
            <a:gdLst/>
            <a:ahLst/>
            <a:cxnLst/>
            <a:rect l="l" t="t" r="r" b="b"/>
            <a:pathLst>
              <a:path w="1956816" h="1956816">
                <a:moveTo>
                  <a:pt x="978408" y="0"/>
                </a:moveTo>
                <a:cubicBezTo>
                  <a:pt x="1518768" y="0"/>
                  <a:pt x="1956816" y="438048"/>
                  <a:pt x="1956816" y="978408"/>
                </a:cubicBezTo>
                <a:cubicBezTo>
                  <a:pt x="1956816" y="1518768"/>
                  <a:pt x="1518768" y="1956816"/>
                  <a:pt x="978408" y="1956816"/>
                </a:cubicBezTo>
                <a:cubicBezTo>
                  <a:pt x="438048" y="1956816"/>
                  <a:pt x="0" y="1518768"/>
                  <a:pt x="0" y="978408"/>
                </a:cubicBezTo>
                <a:cubicBezTo>
                  <a:pt x="0" y="438048"/>
                  <a:pt x="438048" y="0"/>
                  <a:pt x="978408" y="0"/>
                </a:cubicBezTo>
                <a:close/>
              </a:path>
            </a:pathLst>
          </a:custGeom>
        </p:spPr>
      </p:pic>
      <p:sp>
        <p:nvSpPr>
          <p:cNvPr id="16" name="Freeform: Shape 15">
            <a:extLst>
              <a:ext uri="{FF2B5EF4-FFF2-40B4-BE49-F238E27FC236}">
                <a16:creationId xmlns:a16="http://schemas.microsoft.com/office/drawing/2014/main" id="{B905CDE4-B751-4B3E-B625-6E59F89034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6199" y="1"/>
            <a:ext cx="3057801" cy="3445261"/>
          </a:xfrm>
          <a:custGeom>
            <a:avLst/>
            <a:gdLst>
              <a:gd name="connsiteX0" fmla="*/ 250035 w 4077068"/>
              <a:gd name="connsiteY0" fmla="*/ 0 h 3445261"/>
              <a:gd name="connsiteX1" fmla="*/ 4077068 w 4077068"/>
              <a:gd name="connsiteY1" fmla="*/ 0 h 3445261"/>
              <a:gd name="connsiteX2" fmla="*/ 4077068 w 4077068"/>
              <a:gd name="connsiteY2" fmla="*/ 2743040 h 3445261"/>
              <a:gd name="connsiteX3" fmla="*/ 4074154 w 4077068"/>
              <a:gd name="connsiteY3" fmla="*/ 2746247 h 3445261"/>
              <a:gd name="connsiteX4" fmla="*/ 2386584 w 4077068"/>
              <a:gd name="connsiteY4" fmla="*/ 3445261 h 3445261"/>
              <a:gd name="connsiteX5" fmla="*/ 0 w 4077068"/>
              <a:gd name="connsiteY5" fmla="*/ 1058677 h 3445261"/>
              <a:gd name="connsiteX6" fmla="*/ 187550 w 4077068"/>
              <a:gd name="connsiteY6" fmla="*/ 129711 h 3445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77068" h="3445261">
                <a:moveTo>
                  <a:pt x="250035" y="0"/>
                </a:moveTo>
                <a:lnTo>
                  <a:pt x="4077068" y="0"/>
                </a:lnTo>
                <a:lnTo>
                  <a:pt x="4077068" y="2743040"/>
                </a:lnTo>
                <a:lnTo>
                  <a:pt x="4074154" y="2746247"/>
                </a:lnTo>
                <a:cubicBezTo>
                  <a:pt x="3642267" y="3178134"/>
                  <a:pt x="3045621" y="3445261"/>
                  <a:pt x="2386584" y="3445261"/>
                </a:cubicBezTo>
                <a:cubicBezTo>
                  <a:pt x="1068510" y="3445261"/>
                  <a:pt x="0" y="2376751"/>
                  <a:pt x="0" y="1058677"/>
                </a:cubicBezTo>
                <a:cubicBezTo>
                  <a:pt x="0" y="729159"/>
                  <a:pt x="66782" y="415238"/>
                  <a:pt x="187550" y="129711"/>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Oval 17">
            <a:extLst>
              <a:ext uri="{FF2B5EF4-FFF2-40B4-BE49-F238E27FC236}">
                <a16:creationId xmlns:a16="http://schemas.microsoft.com/office/drawing/2014/main" id="{08108C16-F4C0-44AA-999D-17BD39219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26897" y="2550745"/>
            <a:ext cx="2304288" cy="3072384"/>
          </a:xfrm>
          <a:prstGeom prst="ellipse">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 name="Picture 7" descr="Screenshot 2020-10-12 at 11.05.07.png"/>
          <p:cNvPicPr>
            <a:picLocks noChangeAspect="1"/>
          </p:cNvPicPr>
          <p:nvPr/>
        </p:nvPicPr>
        <p:blipFill rotWithShape="1">
          <a:blip r:embed="rId3">
            <a:extLst>
              <a:ext uri="{28A0092B-C50C-407E-A947-70E740481C1C}">
                <a14:useLocalDpi xmlns:a14="http://schemas.microsoft.com/office/drawing/2010/main" val="0"/>
              </a:ext>
            </a:extLst>
          </a:blip>
          <a:srcRect l="30792" r="22707" b="-3"/>
          <a:stretch/>
        </p:blipFill>
        <p:spPr>
          <a:xfrm>
            <a:off x="4450341" y="2715337"/>
            <a:ext cx="2057400" cy="2743200"/>
          </a:xfrm>
          <a:custGeom>
            <a:avLst/>
            <a:gdLst/>
            <a:ahLst/>
            <a:cxnLst/>
            <a:rect l="l" t="t" r="r" b="b"/>
            <a:pathLst>
              <a:path w="2834640" h="2834640">
                <a:moveTo>
                  <a:pt x="1417320" y="0"/>
                </a:moveTo>
                <a:cubicBezTo>
                  <a:pt x="2200084" y="0"/>
                  <a:pt x="2834640" y="634556"/>
                  <a:pt x="2834640" y="1417320"/>
                </a:cubicBezTo>
                <a:cubicBezTo>
                  <a:pt x="2834640" y="2200084"/>
                  <a:pt x="2200084" y="2834640"/>
                  <a:pt x="1417320" y="2834640"/>
                </a:cubicBezTo>
                <a:cubicBezTo>
                  <a:pt x="634556" y="2834640"/>
                  <a:pt x="0" y="2200084"/>
                  <a:pt x="0" y="1417320"/>
                </a:cubicBezTo>
                <a:cubicBezTo>
                  <a:pt x="0" y="634556"/>
                  <a:pt x="634556" y="0"/>
                  <a:pt x="1417320" y="0"/>
                </a:cubicBezTo>
                <a:close/>
              </a:path>
            </a:pathLst>
          </a:custGeom>
        </p:spPr>
      </p:pic>
      <p:pic>
        <p:nvPicPr>
          <p:cNvPr id="7" name="Picture 6" descr="Screenshot 2020-10-12 at 11.04.16.png"/>
          <p:cNvPicPr>
            <a:picLocks noChangeAspect="1"/>
          </p:cNvPicPr>
          <p:nvPr/>
        </p:nvPicPr>
        <p:blipFill rotWithShape="1">
          <a:blip r:embed="rId4">
            <a:extLst>
              <a:ext uri="{28A0092B-C50C-407E-A947-70E740481C1C}">
                <a14:useLocalDpi xmlns:a14="http://schemas.microsoft.com/office/drawing/2010/main" val="0"/>
              </a:ext>
            </a:extLst>
          </a:blip>
          <a:srcRect l="23662" r="24686" b="1"/>
          <a:stretch/>
        </p:blipFill>
        <p:spPr>
          <a:xfrm>
            <a:off x="6208968" y="2"/>
            <a:ext cx="2935032" cy="3281569"/>
          </a:xfrm>
          <a:custGeom>
            <a:avLst/>
            <a:gdLst/>
            <a:ahLst/>
            <a:cxnLst/>
            <a:rect l="l" t="t" r="r" b="b"/>
            <a:pathLst>
              <a:path w="3913376" h="3281569">
                <a:moveTo>
                  <a:pt x="267865" y="0"/>
                </a:moveTo>
                <a:lnTo>
                  <a:pt x="3913376" y="0"/>
                </a:lnTo>
                <a:lnTo>
                  <a:pt x="3913376" y="2499938"/>
                </a:lnTo>
                <a:lnTo>
                  <a:pt x="3794714" y="2630499"/>
                </a:lnTo>
                <a:cubicBezTo>
                  <a:pt x="3392450" y="3032763"/>
                  <a:pt x="2836727" y="3281569"/>
                  <a:pt x="2222892" y="3281569"/>
                </a:cubicBezTo>
                <a:cubicBezTo>
                  <a:pt x="995223" y="3281569"/>
                  <a:pt x="0" y="2286346"/>
                  <a:pt x="0" y="1058677"/>
                </a:cubicBezTo>
                <a:cubicBezTo>
                  <a:pt x="0" y="751760"/>
                  <a:pt x="62202" y="459370"/>
                  <a:pt x="174686" y="193427"/>
                </a:cubicBezTo>
                <a:close/>
              </a:path>
            </a:pathLst>
          </a:custGeom>
        </p:spPr>
      </p:pic>
      <p:sp>
        <p:nvSpPr>
          <p:cNvPr id="20" name="Freeform: Shape 19">
            <a:extLst>
              <a:ext uri="{FF2B5EF4-FFF2-40B4-BE49-F238E27FC236}">
                <a16:creationId xmlns:a16="http://schemas.microsoft.com/office/drawing/2014/main" id="{CDC29AC1-2821-4FCC-B597-88DAF39C36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75697" y="4604085"/>
            <a:ext cx="3210834" cy="2253913"/>
          </a:xfrm>
          <a:custGeom>
            <a:avLst/>
            <a:gdLst>
              <a:gd name="connsiteX0" fmla="*/ 2140556 w 4281112"/>
              <a:gd name="connsiteY0" fmla="*/ 0 h 2253913"/>
              <a:gd name="connsiteX1" fmla="*/ 4281112 w 4281112"/>
              <a:gd name="connsiteY1" fmla="*/ 2140556 h 2253913"/>
              <a:gd name="connsiteX2" fmla="*/ 4275388 w 4281112"/>
              <a:gd name="connsiteY2" fmla="*/ 2253913 h 2253913"/>
              <a:gd name="connsiteX3" fmla="*/ 5724 w 4281112"/>
              <a:gd name="connsiteY3" fmla="*/ 2253913 h 2253913"/>
              <a:gd name="connsiteX4" fmla="*/ 0 w 4281112"/>
              <a:gd name="connsiteY4" fmla="*/ 2140556 h 2253913"/>
              <a:gd name="connsiteX5" fmla="*/ 2140556 w 4281112"/>
              <a:gd name="connsiteY5" fmla="*/ 0 h 2253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81112" h="2253913">
                <a:moveTo>
                  <a:pt x="2140556" y="0"/>
                </a:moveTo>
                <a:cubicBezTo>
                  <a:pt x="3322752" y="0"/>
                  <a:pt x="4281112" y="958360"/>
                  <a:pt x="4281112" y="2140556"/>
                </a:cubicBezTo>
                <a:lnTo>
                  <a:pt x="4275388" y="2253913"/>
                </a:lnTo>
                <a:lnTo>
                  <a:pt x="5724" y="2253913"/>
                </a:lnTo>
                <a:lnTo>
                  <a:pt x="0" y="2140556"/>
                </a:lnTo>
                <a:cubicBezTo>
                  <a:pt x="0" y="958360"/>
                  <a:pt x="958360" y="0"/>
                  <a:pt x="2140556" y="0"/>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Freeform: Shape 21">
            <a:extLst>
              <a:ext uri="{FF2B5EF4-FFF2-40B4-BE49-F238E27FC236}">
                <a16:creationId xmlns:a16="http://schemas.microsoft.com/office/drawing/2014/main" id="{0640CCAE-325C-4DD0-BB26-38BF690F3B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50935"/>
            <a:ext cx="1299081" cy="2175118"/>
          </a:xfrm>
          <a:custGeom>
            <a:avLst/>
            <a:gdLst>
              <a:gd name="connsiteX0" fmla="*/ 644549 w 1732108"/>
              <a:gd name="connsiteY0" fmla="*/ 0 h 2175118"/>
              <a:gd name="connsiteX1" fmla="*/ 1732108 w 1732108"/>
              <a:gd name="connsiteY1" fmla="*/ 1087559 h 2175118"/>
              <a:gd name="connsiteX2" fmla="*/ 644549 w 1732108"/>
              <a:gd name="connsiteY2" fmla="*/ 2175118 h 2175118"/>
              <a:gd name="connsiteX3" fmla="*/ 36485 w 1732108"/>
              <a:gd name="connsiteY3" fmla="*/ 1989380 h 2175118"/>
              <a:gd name="connsiteX4" fmla="*/ 0 w 1732108"/>
              <a:gd name="connsiteY4" fmla="*/ 1959278 h 2175118"/>
              <a:gd name="connsiteX5" fmla="*/ 0 w 1732108"/>
              <a:gd name="connsiteY5" fmla="*/ 215841 h 2175118"/>
              <a:gd name="connsiteX6" fmla="*/ 36485 w 1732108"/>
              <a:gd name="connsiteY6" fmla="*/ 185738 h 2175118"/>
              <a:gd name="connsiteX7" fmla="*/ 644549 w 1732108"/>
              <a:gd name="connsiteY7" fmla="*/ 0 h 2175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2108" h="2175118">
                <a:moveTo>
                  <a:pt x="644549" y="0"/>
                </a:moveTo>
                <a:cubicBezTo>
                  <a:pt x="1245191" y="0"/>
                  <a:pt x="1732108" y="486917"/>
                  <a:pt x="1732108" y="1087559"/>
                </a:cubicBezTo>
                <a:cubicBezTo>
                  <a:pt x="1732108" y="1688201"/>
                  <a:pt x="1245191" y="2175118"/>
                  <a:pt x="644549" y="2175118"/>
                </a:cubicBezTo>
                <a:cubicBezTo>
                  <a:pt x="419308" y="2175118"/>
                  <a:pt x="210060" y="2106646"/>
                  <a:pt x="36485" y="1989380"/>
                </a:cubicBezTo>
                <a:lnTo>
                  <a:pt x="0" y="1959278"/>
                </a:lnTo>
                <a:lnTo>
                  <a:pt x="0" y="215841"/>
                </a:lnTo>
                <a:lnTo>
                  <a:pt x="36485" y="185738"/>
                </a:lnTo>
                <a:cubicBezTo>
                  <a:pt x="210060" y="68473"/>
                  <a:pt x="419308" y="0"/>
                  <a:pt x="644549" y="0"/>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9" name="Picture 8" descr="Screenshot 2020-10-12 at 11.10.44.png"/>
          <p:cNvPicPr>
            <a:picLocks noChangeAspect="1"/>
          </p:cNvPicPr>
          <p:nvPr/>
        </p:nvPicPr>
        <p:blipFill rotWithShape="1">
          <a:blip r:embed="rId5">
            <a:extLst>
              <a:ext uri="{28A0092B-C50C-407E-A947-70E740481C1C}">
                <a14:useLocalDpi xmlns:a14="http://schemas.microsoft.com/office/drawing/2010/main" val="0"/>
              </a:ext>
            </a:extLst>
          </a:blip>
          <a:srcRect l="15887" r="14149" b="6"/>
          <a:stretch/>
        </p:blipFill>
        <p:spPr>
          <a:xfrm>
            <a:off x="20" y="4414950"/>
            <a:ext cx="1176049" cy="1847088"/>
          </a:xfrm>
          <a:custGeom>
            <a:avLst/>
            <a:gdLst/>
            <a:ahLst/>
            <a:cxnLst/>
            <a:rect l="l" t="t" r="r" b="b"/>
            <a:pathLst>
              <a:path w="1568092" h="1847088">
                <a:moveTo>
                  <a:pt x="644548" y="0"/>
                </a:moveTo>
                <a:cubicBezTo>
                  <a:pt x="1154607" y="0"/>
                  <a:pt x="1568092" y="413485"/>
                  <a:pt x="1568092" y="923544"/>
                </a:cubicBezTo>
                <a:cubicBezTo>
                  <a:pt x="1568092" y="1433603"/>
                  <a:pt x="1154607" y="1847088"/>
                  <a:pt x="644548" y="1847088"/>
                </a:cubicBezTo>
                <a:cubicBezTo>
                  <a:pt x="453276" y="1847088"/>
                  <a:pt x="275584" y="1788942"/>
                  <a:pt x="128186" y="1689361"/>
                </a:cubicBezTo>
                <a:lnTo>
                  <a:pt x="0" y="1583598"/>
                </a:lnTo>
                <a:lnTo>
                  <a:pt x="0" y="263490"/>
                </a:lnTo>
                <a:lnTo>
                  <a:pt x="128186" y="157727"/>
                </a:lnTo>
                <a:cubicBezTo>
                  <a:pt x="275584" y="58147"/>
                  <a:pt x="453276" y="0"/>
                  <a:pt x="644548" y="0"/>
                </a:cubicBezTo>
                <a:close/>
              </a:path>
            </a:pathLst>
          </a:custGeom>
        </p:spPr>
      </p:pic>
      <p:pic>
        <p:nvPicPr>
          <p:cNvPr id="6" name="Picture 5" descr="Screenshot 2020-10-12 at 11.06.43.png"/>
          <p:cNvPicPr>
            <a:picLocks noChangeAspect="1"/>
          </p:cNvPicPr>
          <p:nvPr/>
        </p:nvPicPr>
        <p:blipFill rotWithShape="1">
          <a:blip r:embed="rId6">
            <a:extLst>
              <a:ext uri="{28A0092B-C50C-407E-A947-70E740481C1C}">
                <a14:useLocalDpi xmlns:a14="http://schemas.microsoft.com/office/drawing/2010/main" val="0"/>
              </a:ext>
            </a:extLst>
          </a:blip>
          <a:srcRect l="10856" r="9348" b="-1"/>
          <a:stretch/>
        </p:blipFill>
        <p:spPr>
          <a:xfrm>
            <a:off x="1399786" y="4769536"/>
            <a:ext cx="2962656" cy="2088462"/>
          </a:xfrm>
          <a:custGeom>
            <a:avLst/>
            <a:gdLst/>
            <a:ahLst/>
            <a:cxnLst/>
            <a:rect l="l" t="t" r="r" b="b"/>
            <a:pathLst>
              <a:path w="3950208" h="2088462">
                <a:moveTo>
                  <a:pt x="1975104" y="0"/>
                </a:moveTo>
                <a:cubicBezTo>
                  <a:pt x="3065924" y="0"/>
                  <a:pt x="3950208" y="884284"/>
                  <a:pt x="3950208" y="1975104"/>
                </a:cubicBezTo>
                <a:lnTo>
                  <a:pt x="3944484" y="2088462"/>
                </a:lnTo>
                <a:lnTo>
                  <a:pt x="5724" y="2088462"/>
                </a:lnTo>
                <a:lnTo>
                  <a:pt x="0" y="1975104"/>
                </a:lnTo>
                <a:cubicBezTo>
                  <a:pt x="0" y="884284"/>
                  <a:pt x="884284" y="0"/>
                  <a:pt x="1975104" y="0"/>
                </a:cubicBezTo>
                <a:close/>
              </a:path>
            </a:pathLst>
          </a:custGeom>
        </p:spPr>
      </p:pic>
      <p:sp>
        <p:nvSpPr>
          <p:cNvPr id="24" name="Freeform: Shape 23">
            <a:extLst>
              <a:ext uri="{FF2B5EF4-FFF2-40B4-BE49-F238E27FC236}">
                <a16:creationId xmlns:a16="http://schemas.microsoft.com/office/drawing/2014/main" id="{C8F10CB3-3B5E-4C7A-98CF-B87454DDFA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36277" y="3966828"/>
            <a:ext cx="2504969" cy="2891173"/>
          </a:xfrm>
          <a:custGeom>
            <a:avLst/>
            <a:gdLst>
              <a:gd name="connsiteX0" fmla="*/ 2002536 w 3339958"/>
              <a:gd name="connsiteY0" fmla="*/ 0 h 2891173"/>
              <a:gd name="connsiteX1" fmla="*/ 3276335 w 3339958"/>
              <a:gd name="connsiteY1" fmla="*/ 457282 h 2891173"/>
              <a:gd name="connsiteX2" fmla="*/ 3339958 w 3339958"/>
              <a:gd name="connsiteY2" fmla="*/ 515107 h 2891173"/>
              <a:gd name="connsiteX3" fmla="*/ 3339958 w 3339958"/>
              <a:gd name="connsiteY3" fmla="*/ 2891173 h 2891173"/>
              <a:gd name="connsiteX4" fmla="*/ 209954 w 3339958"/>
              <a:gd name="connsiteY4" fmla="*/ 2891173 h 2891173"/>
              <a:gd name="connsiteX5" fmla="*/ 157369 w 3339958"/>
              <a:gd name="connsiteY5" fmla="*/ 2782014 h 2891173"/>
              <a:gd name="connsiteX6" fmla="*/ 0 w 3339958"/>
              <a:gd name="connsiteY6" fmla="*/ 2002536 h 2891173"/>
              <a:gd name="connsiteX7" fmla="*/ 2002536 w 3339958"/>
              <a:gd name="connsiteY7" fmla="*/ 0 h 2891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39958" h="2891173">
                <a:moveTo>
                  <a:pt x="2002536" y="0"/>
                </a:moveTo>
                <a:cubicBezTo>
                  <a:pt x="2486398" y="0"/>
                  <a:pt x="2930179" y="171609"/>
                  <a:pt x="3276335" y="457282"/>
                </a:cubicBezTo>
                <a:lnTo>
                  <a:pt x="3339958" y="515107"/>
                </a:lnTo>
                <a:lnTo>
                  <a:pt x="3339958" y="2891173"/>
                </a:lnTo>
                <a:lnTo>
                  <a:pt x="209954" y="2891173"/>
                </a:lnTo>
                <a:lnTo>
                  <a:pt x="157369" y="2782014"/>
                </a:lnTo>
                <a:cubicBezTo>
                  <a:pt x="56036" y="2542434"/>
                  <a:pt x="0" y="2279029"/>
                  <a:pt x="0" y="2002536"/>
                </a:cubicBezTo>
                <a:cubicBezTo>
                  <a:pt x="0" y="896566"/>
                  <a:pt x="896566" y="0"/>
                  <a:pt x="2002536" y="0"/>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3" name="Picture 2" descr="Screenshot 2020-10-12 at 11.08.53.png"/>
          <p:cNvPicPr>
            <a:picLocks noChangeAspect="1"/>
          </p:cNvPicPr>
          <p:nvPr/>
        </p:nvPicPr>
        <p:blipFill rotWithShape="1">
          <a:blip r:embed="rId7">
            <a:extLst>
              <a:ext uri="{28A0092B-C50C-407E-A947-70E740481C1C}">
                <a14:useLocalDpi xmlns:a14="http://schemas.microsoft.com/office/drawing/2010/main" val="0"/>
              </a:ext>
            </a:extLst>
          </a:blip>
          <a:srcRect t="7378" r="2" b="7142"/>
          <a:stretch/>
        </p:blipFill>
        <p:spPr>
          <a:xfrm>
            <a:off x="6757062" y="4131546"/>
            <a:ext cx="2384184" cy="2726454"/>
          </a:xfrm>
          <a:custGeom>
            <a:avLst/>
            <a:gdLst/>
            <a:ahLst/>
            <a:cxnLst/>
            <a:rect l="l" t="t" r="r" b="b"/>
            <a:pathLst>
              <a:path w="3178912" h="2726454">
                <a:moveTo>
                  <a:pt x="1837818" y="0"/>
                </a:moveTo>
                <a:cubicBezTo>
                  <a:pt x="2345318" y="0"/>
                  <a:pt x="2804772" y="205705"/>
                  <a:pt x="3137352" y="538285"/>
                </a:cubicBezTo>
                <a:lnTo>
                  <a:pt x="3178912" y="584013"/>
                </a:lnTo>
                <a:lnTo>
                  <a:pt x="3178912" y="2726454"/>
                </a:lnTo>
                <a:lnTo>
                  <a:pt x="229483" y="2726454"/>
                </a:lnTo>
                <a:lnTo>
                  <a:pt x="221815" y="2713832"/>
                </a:lnTo>
                <a:cubicBezTo>
                  <a:pt x="80353" y="2453425"/>
                  <a:pt x="0" y="2155005"/>
                  <a:pt x="0" y="1837818"/>
                </a:cubicBezTo>
                <a:cubicBezTo>
                  <a:pt x="0" y="822819"/>
                  <a:pt x="822819" y="0"/>
                  <a:pt x="1837818" y="0"/>
                </a:cubicBezTo>
                <a:close/>
              </a:path>
            </a:pathLst>
          </a:custGeom>
        </p:spPr>
      </p:pic>
    </p:spTree>
    <p:extLst>
      <p:ext uri="{BB962C8B-B14F-4D97-AF65-F5344CB8AC3E}">
        <p14:creationId xmlns:p14="http://schemas.microsoft.com/office/powerpoint/2010/main" val="1290911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D337DE6-AD34-FE46-BAD1-79344325596F}"/>
              </a:ext>
            </a:extLst>
          </p:cNvPr>
          <p:cNvPicPr>
            <a:picLocks noChangeAspect="1"/>
          </p:cNvPicPr>
          <p:nvPr/>
        </p:nvPicPr>
        <p:blipFill>
          <a:blip r:embed="rId2"/>
          <a:stretch>
            <a:fillRect/>
          </a:stretch>
        </p:blipFill>
        <p:spPr>
          <a:xfrm>
            <a:off x="609198" y="504882"/>
            <a:ext cx="2473586" cy="2776474"/>
          </a:xfrm>
          <a:prstGeom prst="rect">
            <a:avLst/>
          </a:prstGeom>
        </p:spPr>
      </p:pic>
      <p:pic>
        <p:nvPicPr>
          <p:cNvPr id="4" name="Picture 3">
            <a:extLst>
              <a:ext uri="{FF2B5EF4-FFF2-40B4-BE49-F238E27FC236}">
                <a16:creationId xmlns:a16="http://schemas.microsoft.com/office/drawing/2014/main" id="{D560B7EC-C57A-0346-9304-8966EFFF5432}"/>
              </a:ext>
            </a:extLst>
          </p:cNvPr>
          <p:cNvPicPr>
            <a:picLocks noChangeAspect="1"/>
          </p:cNvPicPr>
          <p:nvPr/>
        </p:nvPicPr>
        <p:blipFill>
          <a:blip r:embed="rId3"/>
          <a:stretch>
            <a:fillRect/>
          </a:stretch>
        </p:blipFill>
        <p:spPr>
          <a:xfrm>
            <a:off x="1423870" y="3438660"/>
            <a:ext cx="3919380" cy="3123351"/>
          </a:xfrm>
          <a:prstGeom prst="rect">
            <a:avLst/>
          </a:prstGeom>
        </p:spPr>
      </p:pic>
      <p:sp>
        <p:nvSpPr>
          <p:cNvPr id="2" name="Lightning Bolt 1">
            <a:extLst>
              <a:ext uri="{FF2B5EF4-FFF2-40B4-BE49-F238E27FC236}">
                <a16:creationId xmlns:a16="http://schemas.microsoft.com/office/drawing/2014/main" id="{D3216421-3E3B-084C-AED8-E06699E2DE9D}"/>
              </a:ext>
            </a:extLst>
          </p:cNvPr>
          <p:cNvSpPr/>
          <p:nvPr/>
        </p:nvSpPr>
        <p:spPr>
          <a:xfrm rot="6378312">
            <a:off x="5719592" y="4865594"/>
            <a:ext cx="914400" cy="914400"/>
          </a:xfrm>
          <a:prstGeom prst="lightningBol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MO"/>
          </a:p>
        </p:txBody>
      </p:sp>
      <p:sp>
        <p:nvSpPr>
          <p:cNvPr id="6" name="Lightning Bolt 5">
            <a:extLst>
              <a:ext uri="{FF2B5EF4-FFF2-40B4-BE49-F238E27FC236}">
                <a16:creationId xmlns:a16="http://schemas.microsoft.com/office/drawing/2014/main" id="{BC501CDF-FE20-E341-A37E-0551128CD1A7}"/>
              </a:ext>
            </a:extLst>
          </p:cNvPr>
          <p:cNvSpPr/>
          <p:nvPr/>
        </p:nvSpPr>
        <p:spPr>
          <a:xfrm rot="11943464">
            <a:off x="6553133" y="3931767"/>
            <a:ext cx="914400" cy="914400"/>
          </a:xfrm>
          <a:prstGeom prst="lightningBol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MO"/>
          </a:p>
        </p:txBody>
      </p:sp>
      <p:sp>
        <p:nvSpPr>
          <p:cNvPr id="5" name="TextBox 4">
            <a:extLst>
              <a:ext uri="{FF2B5EF4-FFF2-40B4-BE49-F238E27FC236}">
                <a16:creationId xmlns:a16="http://schemas.microsoft.com/office/drawing/2014/main" id="{94255BE7-08DA-ED47-A093-14631E5200A6}"/>
              </a:ext>
            </a:extLst>
          </p:cNvPr>
          <p:cNvSpPr txBox="1"/>
          <p:nvPr/>
        </p:nvSpPr>
        <p:spPr>
          <a:xfrm>
            <a:off x="3422967" y="398508"/>
            <a:ext cx="1671916" cy="461665"/>
          </a:xfrm>
          <a:prstGeom prst="rect">
            <a:avLst/>
          </a:prstGeom>
          <a:noFill/>
        </p:spPr>
        <p:txBody>
          <a:bodyPr wrap="square" rtlCol="0">
            <a:spAutoFit/>
          </a:bodyPr>
          <a:lstStyle/>
          <a:p>
            <a:r>
              <a:rPr lang="en-US" sz="2400" dirty="0"/>
              <a:t>Abstracts</a:t>
            </a:r>
            <a:r>
              <a:rPr lang="en-US" dirty="0"/>
              <a:t> </a:t>
            </a:r>
          </a:p>
        </p:txBody>
      </p:sp>
      <p:pic>
        <p:nvPicPr>
          <p:cNvPr id="8" name="Picture 7">
            <a:extLst>
              <a:ext uri="{FF2B5EF4-FFF2-40B4-BE49-F238E27FC236}">
                <a16:creationId xmlns:a16="http://schemas.microsoft.com/office/drawing/2014/main" id="{7457373E-5314-08FD-3393-3DD37AD7CD52}"/>
              </a:ext>
            </a:extLst>
          </p:cNvPr>
          <p:cNvPicPr>
            <a:picLocks noChangeAspect="1"/>
          </p:cNvPicPr>
          <p:nvPr/>
        </p:nvPicPr>
        <p:blipFill>
          <a:blip r:embed="rId4"/>
          <a:stretch>
            <a:fillRect/>
          </a:stretch>
        </p:blipFill>
        <p:spPr>
          <a:xfrm>
            <a:off x="4956648" y="295989"/>
            <a:ext cx="3919381" cy="3239392"/>
          </a:xfrm>
          <a:prstGeom prst="rect">
            <a:avLst/>
          </a:prstGeom>
        </p:spPr>
      </p:pic>
      <mc:AlternateContent xmlns:mc="http://schemas.openxmlformats.org/markup-compatibility/2006" xmlns:p14="http://schemas.microsoft.com/office/powerpoint/2010/main">
        <mc:Choice Requires="p14">
          <p:contentPart p14:bwMode="auto" r:id="rId5">
            <p14:nvContentPartPr>
              <p14:cNvPr id="12" name="Ink 11">
                <a:extLst>
                  <a:ext uri="{FF2B5EF4-FFF2-40B4-BE49-F238E27FC236}">
                    <a16:creationId xmlns:a16="http://schemas.microsoft.com/office/drawing/2014/main" id="{B2E8E470-DDFD-BA6A-3AAF-DD5F520FA0C9}"/>
                  </a:ext>
                </a:extLst>
              </p14:cNvPr>
              <p14:cNvContentPartPr/>
              <p14:nvPr/>
            </p14:nvContentPartPr>
            <p14:xfrm>
              <a:off x="722529" y="3366228"/>
              <a:ext cx="5029560" cy="1294200"/>
            </p14:xfrm>
          </p:contentPart>
        </mc:Choice>
        <mc:Fallback xmlns="">
          <p:pic>
            <p:nvPicPr>
              <p:cNvPr id="12" name="Ink 11">
                <a:extLst>
                  <a:ext uri="{FF2B5EF4-FFF2-40B4-BE49-F238E27FC236}">
                    <a16:creationId xmlns:a16="http://schemas.microsoft.com/office/drawing/2014/main" id="{B2E8E470-DDFD-BA6A-3AAF-DD5F520FA0C9}"/>
                  </a:ext>
                </a:extLst>
              </p:cNvPr>
              <p:cNvPicPr/>
              <p:nvPr/>
            </p:nvPicPr>
            <p:blipFill>
              <a:blip r:embed="rId6"/>
              <a:stretch>
                <a:fillRect/>
              </a:stretch>
            </p:blipFill>
            <p:spPr>
              <a:xfrm>
                <a:off x="704529" y="3348588"/>
                <a:ext cx="5065200" cy="13298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3" name="Ink 12">
                <a:extLst>
                  <a:ext uri="{FF2B5EF4-FFF2-40B4-BE49-F238E27FC236}">
                    <a16:creationId xmlns:a16="http://schemas.microsoft.com/office/drawing/2014/main" id="{36BEA874-0991-DDB7-1D03-405D63C26C4B}"/>
                  </a:ext>
                </a:extLst>
              </p14:cNvPr>
              <p14:cNvContentPartPr/>
              <p14:nvPr/>
            </p14:nvContentPartPr>
            <p14:xfrm>
              <a:off x="4801329" y="133428"/>
              <a:ext cx="4187160" cy="804960"/>
            </p14:xfrm>
          </p:contentPart>
        </mc:Choice>
        <mc:Fallback xmlns="">
          <p:pic>
            <p:nvPicPr>
              <p:cNvPr id="13" name="Ink 12">
                <a:extLst>
                  <a:ext uri="{FF2B5EF4-FFF2-40B4-BE49-F238E27FC236}">
                    <a16:creationId xmlns:a16="http://schemas.microsoft.com/office/drawing/2014/main" id="{36BEA874-0991-DDB7-1D03-405D63C26C4B}"/>
                  </a:ext>
                </a:extLst>
              </p:cNvPr>
              <p:cNvPicPr/>
              <p:nvPr/>
            </p:nvPicPr>
            <p:blipFill>
              <a:blip r:embed="rId8"/>
              <a:stretch>
                <a:fillRect/>
              </a:stretch>
            </p:blipFill>
            <p:spPr>
              <a:xfrm>
                <a:off x="4783689" y="115788"/>
                <a:ext cx="4222800" cy="840600"/>
              </a:xfrm>
              <a:prstGeom prst="rect">
                <a:avLst/>
              </a:prstGeom>
            </p:spPr>
          </p:pic>
        </mc:Fallback>
      </mc:AlternateContent>
    </p:spTree>
    <p:extLst>
      <p:ext uri="{BB962C8B-B14F-4D97-AF65-F5344CB8AC3E}">
        <p14:creationId xmlns:p14="http://schemas.microsoft.com/office/powerpoint/2010/main" val="11140432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3" name="Arc 12">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6100024" y="863980"/>
            <a:ext cx="2987899" cy="2240924"/>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5" name="Freeform: Shape 14">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004647"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6" name="Picture 5">
            <a:extLst>
              <a:ext uri="{FF2B5EF4-FFF2-40B4-BE49-F238E27FC236}">
                <a16:creationId xmlns:a16="http://schemas.microsoft.com/office/drawing/2014/main" id="{7362B31F-076D-B2BF-2304-124755B76F07}"/>
              </a:ext>
            </a:extLst>
          </p:cNvPr>
          <p:cNvPicPr>
            <a:picLocks noChangeAspect="1"/>
          </p:cNvPicPr>
          <p:nvPr/>
        </p:nvPicPr>
        <p:blipFill>
          <a:blip r:embed="rId2"/>
          <a:stretch>
            <a:fillRect/>
          </a:stretch>
        </p:blipFill>
        <p:spPr>
          <a:xfrm>
            <a:off x="527386" y="1915393"/>
            <a:ext cx="3583036" cy="2857470"/>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p:spPr>
      </p:pic>
      <p:sp>
        <p:nvSpPr>
          <p:cNvPr id="3" name="Content Placeholder 2">
            <a:extLst>
              <a:ext uri="{FF2B5EF4-FFF2-40B4-BE49-F238E27FC236}">
                <a16:creationId xmlns:a16="http://schemas.microsoft.com/office/drawing/2014/main" id="{6DC38991-284C-3E4C-B130-10F47E08E190}"/>
              </a:ext>
            </a:extLst>
          </p:cNvPr>
          <p:cNvSpPr>
            <a:spLocks noGrp="1"/>
          </p:cNvSpPr>
          <p:nvPr>
            <p:ph idx="1"/>
          </p:nvPr>
        </p:nvSpPr>
        <p:spPr>
          <a:xfrm>
            <a:off x="4233307" y="872837"/>
            <a:ext cx="4094129" cy="5494509"/>
          </a:xfrm>
        </p:spPr>
        <p:txBody>
          <a:bodyPr>
            <a:noAutofit/>
          </a:bodyPr>
          <a:lstStyle/>
          <a:p>
            <a:pPr marL="228600" indent="-228600">
              <a:lnSpc>
                <a:spcPct val="90000"/>
              </a:lnSpc>
              <a:buFont typeface="+mj-lt"/>
              <a:buAutoNum type="arabicPeriod"/>
            </a:pPr>
            <a:r>
              <a:rPr lang="en-US" sz="1050" dirty="0">
                <a:latin typeface="Times New Roman" panose="02020603050405020304" pitchFamily="18" charset="0"/>
                <a:cs typeface="Times New Roman" panose="02020603050405020304" pitchFamily="18" charset="0"/>
              </a:rPr>
              <a:t>1. This study explores mediated forms of creativity and multi-platform affordances used by Chinese social media users and producers in a ‘one-star’ rating campaign aimed at </a:t>
            </a:r>
            <a:r>
              <a:rPr lang="en-US" sz="1050" dirty="0" err="1">
                <a:latin typeface="Times New Roman" panose="02020603050405020304" pitchFamily="18" charset="0"/>
                <a:cs typeface="Times New Roman" panose="02020603050405020304" pitchFamily="18" charset="0"/>
              </a:rPr>
              <a:t>DingTalk</a:t>
            </a:r>
            <a:r>
              <a:rPr lang="en-US" sz="1050" dirty="0">
                <a:latin typeface="Times New Roman" panose="02020603050405020304" pitchFamily="18" charset="0"/>
                <a:cs typeface="Times New Roman" panose="02020603050405020304" pitchFamily="18" charset="0"/>
              </a:rPr>
              <a:t>, an online teaching platform.</a:t>
            </a:r>
          </a:p>
          <a:p>
            <a:pPr>
              <a:lnSpc>
                <a:spcPct val="90000"/>
              </a:lnSpc>
              <a:buFont typeface="+mj-lt"/>
              <a:buAutoNum type="arabicPeriod"/>
            </a:pPr>
            <a:endParaRPr lang="en-US" sz="1050" dirty="0">
              <a:latin typeface="Times New Roman" panose="02020603050405020304" pitchFamily="18" charset="0"/>
              <a:cs typeface="Times New Roman" panose="02020603050405020304" pitchFamily="18" charset="0"/>
            </a:endParaRPr>
          </a:p>
          <a:p>
            <a:pPr>
              <a:lnSpc>
                <a:spcPct val="90000"/>
              </a:lnSpc>
              <a:buFont typeface="+mj-lt"/>
              <a:buAutoNum type="arabicPeriod"/>
            </a:pPr>
            <a:r>
              <a:rPr lang="en-US" sz="1050" dirty="0">
                <a:latin typeface="Times New Roman" panose="02020603050405020304" pitchFamily="18" charset="0"/>
                <a:cs typeface="Times New Roman" panose="02020603050405020304" pitchFamily="18" charset="0"/>
              </a:rPr>
              <a:t>In February 2020, in response to delays to resuming in-person instruction due to the COVID 19 pandemic, </a:t>
            </a:r>
            <a:r>
              <a:rPr lang="en-US" sz="1050" dirty="0" err="1">
                <a:latin typeface="Times New Roman" panose="02020603050405020304" pitchFamily="18" charset="0"/>
                <a:cs typeface="Times New Roman" panose="02020603050405020304" pitchFamily="18" charset="0"/>
              </a:rPr>
              <a:t>DingTalk</a:t>
            </a:r>
            <a:r>
              <a:rPr lang="en-US" sz="1050" dirty="0">
                <a:latin typeface="Times New Roman" panose="02020603050405020304" pitchFamily="18" charset="0"/>
                <a:cs typeface="Times New Roman" panose="02020603050405020304" pitchFamily="18" charset="0"/>
              </a:rPr>
              <a:t> launched a new feature called ‘</a:t>
            </a:r>
            <a:r>
              <a:rPr lang="en-US" sz="1050" dirty="0" err="1">
                <a:latin typeface="Times New Roman" panose="02020603050405020304" pitchFamily="18" charset="0"/>
                <a:cs typeface="Times New Roman" panose="02020603050405020304" pitchFamily="18" charset="0"/>
              </a:rPr>
              <a:t>Zaixianxuexi</a:t>
            </a:r>
            <a:r>
              <a:rPr lang="en-US" sz="1050" dirty="0">
                <a:latin typeface="Times New Roman" panose="02020603050405020304" pitchFamily="18" charset="0"/>
                <a:cs typeface="Times New Roman" panose="02020603050405020304" pitchFamily="18" charset="0"/>
              </a:rPr>
              <a:t>’ (online learning) which was then used across the country. However, users became increasingly critical of the platform and mounted a ‘one-star’ campaign through the Apple’s App Store rating system to try to have the platform removed. In response, the </a:t>
            </a:r>
            <a:r>
              <a:rPr lang="en-US" sz="1050" dirty="0" err="1">
                <a:latin typeface="Times New Roman" panose="02020603050405020304" pitchFamily="18" charset="0"/>
                <a:cs typeface="Times New Roman" panose="02020603050405020304" pitchFamily="18" charset="0"/>
              </a:rPr>
              <a:t>produc-ers</a:t>
            </a:r>
            <a:r>
              <a:rPr lang="en-US" sz="1050" dirty="0">
                <a:latin typeface="Times New Roman" panose="02020603050405020304" pitchFamily="18" charset="0"/>
                <a:cs typeface="Times New Roman" panose="02020603050405020304" pitchFamily="18" charset="0"/>
              </a:rPr>
              <a:t> of </a:t>
            </a:r>
            <a:r>
              <a:rPr lang="en-US" sz="1050" dirty="0" err="1">
                <a:latin typeface="Times New Roman" panose="02020603050405020304" pitchFamily="18" charset="0"/>
                <a:cs typeface="Times New Roman" panose="02020603050405020304" pitchFamily="18" charset="0"/>
              </a:rPr>
              <a:t>DingTalk</a:t>
            </a:r>
            <a:r>
              <a:rPr lang="en-US" sz="1050" dirty="0">
                <a:latin typeface="Times New Roman" panose="02020603050405020304" pitchFamily="18" charset="0"/>
                <a:cs typeface="Times New Roman" panose="02020603050405020304" pitchFamily="18" charset="0"/>
              </a:rPr>
              <a:t> released a short-animated video and promotion campaign through Weibo and Bilibili, rather than the </a:t>
            </a:r>
            <a:r>
              <a:rPr lang="en-US" sz="1050" dirty="0" err="1">
                <a:latin typeface="Times New Roman" panose="02020603050405020304" pitchFamily="18" charset="0"/>
                <a:cs typeface="Times New Roman" panose="02020603050405020304" pitchFamily="18" charset="0"/>
              </a:rPr>
              <a:t>DingTalk</a:t>
            </a:r>
            <a:r>
              <a:rPr lang="en-US" sz="1050" dirty="0">
                <a:latin typeface="Times New Roman" panose="02020603050405020304" pitchFamily="18" charset="0"/>
                <a:cs typeface="Times New Roman" panose="02020603050405020304" pitchFamily="18" charset="0"/>
              </a:rPr>
              <a:t> platform. The video literally begged users to give it more stars. </a:t>
            </a:r>
          </a:p>
          <a:p>
            <a:pPr>
              <a:lnSpc>
                <a:spcPct val="90000"/>
              </a:lnSpc>
              <a:buFont typeface="+mj-lt"/>
              <a:buAutoNum type="arabicPeriod"/>
            </a:pPr>
            <a:endParaRPr lang="en-US" sz="1050" dirty="0">
              <a:latin typeface="Times New Roman" panose="02020603050405020304" pitchFamily="18" charset="0"/>
              <a:cs typeface="Times New Roman" panose="02020603050405020304" pitchFamily="18" charset="0"/>
            </a:endParaRPr>
          </a:p>
          <a:p>
            <a:pPr>
              <a:lnSpc>
                <a:spcPct val="90000"/>
              </a:lnSpc>
              <a:buFont typeface="+mj-lt"/>
              <a:buAutoNum type="arabicPeriod"/>
            </a:pPr>
            <a:r>
              <a:rPr lang="en-US" sz="1050" dirty="0">
                <a:latin typeface="Times New Roman" panose="02020603050405020304" pitchFamily="18" charset="0"/>
                <a:cs typeface="Times New Roman" panose="02020603050405020304" pitchFamily="18" charset="0"/>
              </a:rPr>
              <a:t>Adopting a social semiotic multimodal analytical approach, we examine the mediated interaction between users and the producers of </a:t>
            </a:r>
            <a:r>
              <a:rPr lang="en-US" sz="1050" dirty="0" err="1">
                <a:latin typeface="Times New Roman" panose="02020603050405020304" pitchFamily="18" charset="0"/>
                <a:cs typeface="Times New Roman" panose="02020603050405020304" pitchFamily="18" charset="0"/>
              </a:rPr>
              <a:t>DingTalk</a:t>
            </a:r>
            <a:r>
              <a:rPr lang="en-US" sz="1050" dirty="0">
                <a:latin typeface="Times New Roman" panose="02020603050405020304" pitchFamily="18" charset="0"/>
                <a:cs typeface="Times New Roman" panose="02020603050405020304" pitchFamily="18" charset="0"/>
              </a:rPr>
              <a:t> across three Chinese social media platforms. </a:t>
            </a:r>
          </a:p>
          <a:p>
            <a:pPr>
              <a:lnSpc>
                <a:spcPct val="90000"/>
              </a:lnSpc>
              <a:buFont typeface="+mj-lt"/>
              <a:buAutoNum type="arabicPeriod"/>
            </a:pPr>
            <a:endParaRPr lang="en-US" sz="1050" dirty="0">
              <a:latin typeface="Times New Roman" panose="02020603050405020304" pitchFamily="18" charset="0"/>
              <a:cs typeface="Times New Roman" panose="02020603050405020304" pitchFamily="18" charset="0"/>
            </a:endParaRPr>
          </a:p>
          <a:p>
            <a:pPr>
              <a:lnSpc>
                <a:spcPct val="90000"/>
              </a:lnSpc>
              <a:buFont typeface="+mj-lt"/>
              <a:buAutoNum type="arabicPeriod"/>
            </a:pPr>
            <a:r>
              <a:rPr lang="en-US" sz="1050" dirty="0">
                <a:latin typeface="Times New Roman" panose="02020603050405020304" pitchFamily="18" charset="0"/>
                <a:cs typeface="Times New Roman" panose="02020603050405020304" pitchFamily="18" charset="0"/>
              </a:rPr>
              <a:t>In particular, we examine the mediated forms of creativity and technological affordances across multiple social media platforms during the three stages of the event. </a:t>
            </a:r>
          </a:p>
          <a:p>
            <a:pPr>
              <a:lnSpc>
                <a:spcPct val="90000"/>
              </a:lnSpc>
              <a:buFont typeface="+mj-lt"/>
              <a:buAutoNum type="arabicPeriod"/>
            </a:pPr>
            <a:endParaRPr lang="en-US" sz="1050" dirty="0">
              <a:latin typeface="Times New Roman" panose="02020603050405020304" pitchFamily="18" charset="0"/>
              <a:cs typeface="Times New Roman" panose="02020603050405020304" pitchFamily="18" charset="0"/>
            </a:endParaRPr>
          </a:p>
          <a:p>
            <a:pPr>
              <a:lnSpc>
                <a:spcPct val="90000"/>
              </a:lnSpc>
              <a:buFont typeface="+mj-lt"/>
              <a:buAutoNum type="arabicPeriod"/>
            </a:pPr>
            <a:r>
              <a:rPr lang="en-US" sz="1050" dirty="0">
                <a:latin typeface="Times New Roman" panose="02020603050405020304" pitchFamily="18" charset="0"/>
                <a:cs typeface="Times New Roman" panose="02020603050405020304" pitchFamily="18" charset="0"/>
              </a:rPr>
              <a:t>The analysis focuses on the creative strategies adopted by both users and the producers of </a:t>
            </a:r>
            <a:r>
              <a:rPr lang="en-US" sz="1050" dirty="0" err="1">
                <a:latin typeface="Times New Roman" panose="02020603050405020304" pitchFamily="18" charset="0"/>
                <a:cs typeface="Times New Roman" panose="02020603050405020304" pitchFamily="18" charset="0"/>
              </a:rPr>
              <a:t>DingTalk</a:t>
            </a:r>
            <a:r>
              <a:rPr lang="en-US" sz="1050" dirty="0">
                <a:latin typeface="Times New Roman" panose="02020603050405020304" pitchFamily="18" charset="0"/>
                <a:cs typeface="Times New Roman" panose="02020603050405020304" pitchFamily="18" charset="0"/>
              </a:rPr>
              <a:t> as they engaged with each other across platforms. The study highlights Chinese social media as rich spaces where technological and cultural resources are creatively </a:t>
            </a:r>
            <a:r>
              <a:rPr lang="en-US" sz="1050" dirty="0" err="1">
                <a:latin typeface="Times New Roman" panose="02020603050405020304" pitchFamily="18" charset="0"/>
                <a:cs typeface="Times New Roman" panose="02020603050405020304" pitchFamily="18" charset="0"/>
              </a:rPr>
              <a:t>co-ordinated</a:t>
            </a:r>
            <a:r>
              <a:rPr lang="en-US" sz="1050" dirty="0">
                <a:latin typeface="Times New Roman" panose="02020603050405020304" pitchFamily="18" charset="0"/>
                <a:cs typeface="Times New Roman" panose="02020603050405020304" pitchFamily="18" charset="0"/>
              </a:rPr>
              <a:t> across platforms. </a:t>
            </a:r>
          </a:p>
          <a:p>
            <a:pPr>
              <a:lnSpc>
                <a:spcPct val="90000"/>
              </a:lnSpc>
              <a:buFont typeface="+mj-lt"/>
              <a:buAutoNum type="arabicPeriod"/>
            </a:pPr>
            <a:endParaRPr lang="en-US" sz="1050" dirty="0">
              <a:latin typeface="Times New Roman" panose="02020603050405020304" pitchFamily="18" charset="0"/>
              <a:cs typeface="Times New Roman" panose="02020603050405020304" pitchFamily="18" charset="0"/>
            </a:endParaRPr>
          </a:p>
          <a:p>
            <a:pPr>
              <a:lnSpc>
                <a:spcPct val="90000"/>
              </a:lnSpc>
              <a:buFont typeface="+mj-lt"/>
              <a:buAutoNum type="arabicPeriod"/>
            </a:pPr>
            <a:r>
              <a:rPr lang="en-US" sz="1050" dirty="0">
                <a:latin typeface="Times New Roman" panose="02020603050405020304" pitchFamily="18" charset="0"/>
                <a:cs typeface="Times New Roman" panose="02020603050405020304" pitchFamily="18" charset="0"/>
              </a:rPr>
              <a:t>In situating modality within a cross-media environment, the research underscores the creativity that characterises Chinese social media within an interconnected multi-platform social media ecology.</a:t>
            </a:r>
          </a:p>
        </p:txBody>
      </p:sp>
      <p:sp>
        <p:nvSpPr>
          <p:cNvPr id="7" name="TextBox 6">
            <a:extLst>
              <a:ext uri="{FF2B5EF4-FFF2-40B4-BE49-F238E27FC236}">
                <a16:creationId xmlns:a16="http://schemas.microsoft.com/office/drawing/2014/main" id="{889F708E-8824-0AEB-665E-3BC6BFFD10A4}"/>
              </a:ext>
            </a:extLst>
          </p:cNvPr>
          <p:cNvSpPr txBox="1"/>
          <p:nvPr/>
        </p:nvSpPr>
        <p:spPr>
          <a:xfrm>
            <a:off x="527386" y="1004627"/>
            <a:ext cx="3267307" cy="369332"/>
          </a:xfrm>
          <a:prstGeom prst="rect">
            <a:avLst/>
          </a:prstGeom>
          <a:noFill/>
        </p:spPr>
        <p:txBody>
          <a:bodyPr wrap="square" rtlCol="0">
            <a:spAutoFit/>
          </a:bodyPr>
          <a:lstStyle/>
          <a:p>
            <a:r>
              <a:rPr lang="en-US" dirty="0"/>
              <a:t>Abstract by the Numbers </a:t>
            </a:r>
          </a:p>
        </p:txBody>
      </p:sp>
    </p:spTree>
    <p:extLst>
      <p:ext uri="{BB962C8B-B14F-4D97-AF65-F5344CB8AC3E}">
        <p14:creationId xmlns:p14="http://schemas.microsoft.com/office/powerpoint/2010/main" val="2274860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4" name="Rectangle 43">
            <a:extLst>
              <a:ext uri="{FF2B5EF4-FFF2-40B4-BE49-F238E27FC236}">
                <a16:creationId xmlns:a16="http://schemas.microsoft.com/office/drawing/2014/main" id="{B6FACB3C-9069-4791-BC5C-0DB7CD19B8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71F2038E-D777-4B76-81DD-DD13EE91B9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 y="0"/>
            <a:ext cx="9143772"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7AD44ECC-8790-22AF-4173-52E63F6D7FE7}"/>
              </a:ext>
            </a:extLst>
          </p:cNvPr>
          <p:cNvSpPr txBox="1"/>
          <p:nvPr/>
        </p:nvSpPr>
        <p:spPr>
          <a:xfrm>
            <a:off x="603504" y="296675"/>
            <a:ext cx="3574747" cy="1042168"/>
          </a:xfrm>
          <a:prstGeom prst="rect">
            <a:avLst/>
          </a:prstGeom>
        </p:spPr>
        <p:txBody>
          <a:bodyPr vert="horz" lIns="91440" tIns="45720" rIns="91440" bIns="45720" rtlCol="0" anchor="ctr">
            <a:normAutofit/>
          </a:bodyPr>
          <a:lstStyle/>
          <a:p>
            <a:pPr defTabSz="914400">
              <a:lnSpc>
                <a:spcPct val="90000"/>
              </a:lnSpc>
              <a:spcBef>
                <a:spcPct val="0"/>
              </a:spcBef>
              <a:spcAft>
                <a:spcPts val="600"/>
              </a:spcAft>
            </a:pPr>
            <a:r>
              <a:rPr lang="en-US" sz="3100" kern="1200" dirty="0">
                <a:solidFill>
                  <a:schemeClr val="tx2"/>
                </a:solidFill>
                <a:latin typeface="+mj-lt"/>
                <a:ea typeface="+mj-ea"/>
                <a:cs typeface="+mj-cs"/>
              </a:rPr>
              <a:t>Abstract. Painting by Numbers</a:t>
            </a:r>
          </a:p>
        </p:txBody>
      </p:sp>
      <p:sp>
        <p:nvSpPr>
          <p:cNvPr id="14" name="Content Placeholder 12">
            <a:extLst>
              <a:ext uri="{FF2B5EF4-FFF2-40B4-BE49-F238E27FC236}">
                <a16:creationId xmlns:a16="http://schemas.microsoft.com/office/drawing/2014/main" id="{F4A047D9-A3DF-6949-AE19-FD6CEEB1ECA2}"/>
              </a:ext>
            </a:extLst>
          </p:cNvPr>
          <p:cNvSpPr>
            <a:spLocks noGrp="1"/>
          </p:cNvSpPr>
          <p:nvPr>
            <p:ph idx="1"/>
          </p:nvPr>
        </p:nvSpPr>
        <p:spPr>
          <a:xfrm>
            <a:off x="222634" y="1543050"/>
            <a:ext cx="4336486" cy="5018275"/>
          </a:xfrm>
        </p:spPr>
        <p:txBody>
          <a:bodyPr vert="horz" lIns="91440" tIns="45720" rIns="91440" bIns="45720" rtlCol="0" anchor="t">
            <a:normAutofit/>
          </a:bodyPr>
          <a:lstStyle/>
          <a:p>
            <a:pPr indent="-228600" defTabSz="914400">
              <a:lnSpc>
                <a:spcPct val="90000"/>
              </a:lnSpc>
              <a:buFont typeface="+mj-lt"/>
              <a:buAutoNum type="arabicPeriod"/>
            </a:pPr>
            <a:r>
              <a:rPr lang="en-US" sz="1200" dirty="0">
                <a:solidFill>
                  <a:schemeClr val="tx2"/>
                </a:solidFill>
                <a:effectLst/>
              </a:rPr>
              <a:t>This study examines the 2016 </a:t>
            </a:r>
            <a:r>
              <a:rPr lang="en-US" sz="1200" dirty="0" err="1">
                <a:solidFill>
                  <a:schemeClr val="tx2"/>
                </a:solidFill>
                <a:effectLst/>
              </a:rPr>
              <a:t>Diba</a:t>
            </a:r>
            <a:r>
              <a:rPr lang="en-US" sz="1200" dirty="0">
                <a:solidFill>
                  <a:schemeClr val="tx2"/>
                </a:solidFill>
                <a:effectLst/>
              </a:rPr>
              <a:t> Expedition to Facebook, a mass collective organized campaign directed at independence leaning Taiwanese individuals and institutions, as an example of cyber nationalism   through a highly organized meme war between users from the Chinese Mainland and Taiwan on Facebook. </a:t>
            </a:r>
          </a:p>
          <a:p>
            <a:pPr indent="-228600" defTabSz="914400">
              <a:lnSpc>
                <a:spcPct val="90000"/>
              </a:lnSpc>
              <a:buFont typeface="+mj-lt"/>
              <a:buAutoNum type="arabicPeriod"/>
            </a:pPr>
            <a:r>
              <a:rPr lang="en-US" sz="1200" dirty="0">
                <a:solidFill>
                  <a:schemeClr val="tx2"/>
                </a:solidFill>
                <a:effectLst/>
              </a:rPr>
              <a:t>Drawing upon a multimodal critical discourse analysis of the nationalist campaign, this study examines the ways Chinese users mobilize multimodal elements of political propaganda and popular culture in the mobilization and preparation of the campaign as well as and the playful memetic interaction between the Mainland and Taiwan in the battlefield. </a:t>
            </a:r>
          </a:p>
          <a:p>
            <a:pPr indent="-228600" defTabSz="914400">
              <a:lnSpc>
                <a:spcPct val="90000"/>
              </a:lnSpc>
              <a:buFont typeface="+mj-lt"/>
              <a:buAutoNum type="arabicPeriod"/>
            </a:pPr>
            <a:r>
              <a:rPr lang="en-US" sz="1200" dirty="0">
                <a:solidFill>
                  <a:schemeClr val="tx2"/>
                </a:solidFill>
                <a:effectLst/>
              </a:rPr>
              <a:t>The analysis and discussion underscore the playful and carnivalesque environment of Chinese   social media users displayed in the 2016 expedition while also demonstrating the dilemma of undertaking a Chinese nationalism campaign beyond the Great Firewall where users needed to violate the state’s regulations of online security to defend the motherland. </a:t>
            </a:r>
          </a:p>
          <a:p>
            <a:pPr indent="-228600" defTabSz="914400">
              <a:lnSpc>
                <a:spcPct val="90000"/>
              </a:lnSpc>
              <a:buFont typeface="+mj-lt"/>
              <a:buAutoNum type="arabicPeriod"/>
            </a:pPr>
            <a:r>
              <a:rPr lang="en-US" sz="1200" dirty="0">
                <a:solidFill>
                  <a:schemeClr val="tx2"/>
                </a:solidFill>
                <a:effectLst/>
              </a:rPr>
              <a:t>This study contributes to the growing area of cyber nationalism in China and also provides methodological implications to studying Chinese social media data through a lens of multimodal critical approach. </a:t>
            </a:r>
          </a:p>
          <a:p>
            <a:pPr marL="114300" indent="0" defTabSz="914400">
              <a:lnSpc>
                <a:spcPct val="90000"/>
              </a:lnSpc>
              <a:buNone/>
            </a:pPr>
            <a:endParaRPr lang="en-US" sz="1200" dirty="0">
              <a:solidFill>
                <a:schemeClr val="tx2"/>
              </a:solidFill>
              <a:effectLst/>
            </a:endParaRPr>
          </a:p>
          <a:p>
            <a:pPr marL="114300" indent="0" defTabSz="914400">
              <a:lnSpc>
                <a:spcPct val="90000"/>
              </a:lnSpc>
              <a:buNone/>
            </a:pPr>
            <a:r>
              <a:rPr lang="en-US" sz="1200" dirty="0">
                <a:solidFill>
                  <a:schemeClr val="tx2"/>
                </a:solidFill>
                <a:effectLst/>
              </a:rPr>
              <a:t>Keywords: memes, multimodal critical discourse analysis, cyber nationalism, the 2016 </a:t>
            </a:r>
            <a:r>
              <a:rPr lang="en-US" sz="1200" dirty="0" err="1">
                <a:solidFill>
                  <a:schemeClr val="tx2"/>
                </a:solidFill>
                <a:effectLst/>
              </a:rPr>
              <a:t>Diba</a:t>
            </a:r>
            <a:r>
              <a:rPr lang="en-US" sz="1200" dirty="0">
                <a:solidFill>
                  <a:schemeClr val="tx2"/>
                </a:solidFill>
                <a:effectLst/>
              </a:rPr>
              <a:t> expedition</a:t>
            </a:r>
          </a:p>
          <a:p>
            <a:pPr marL="0" indent="-228600" defTabSz="914400">
              <a:lnSpc>
                <a:spcPct val="90000"/>
              </a:lnSpc>
              <a:buFont typeface="Arial" panose="020B0604020202020204" pitchFamily="34" charset="0"/>
              <a:buChar char="•"/>
            </a:pPr>
            <a:endParaRPr lang="en-US" sz="900" dirty="0">
              <a:solidFill>
                <a:schemeClr val="tx2"/>
              </a:solidFill>
            </a:endParaRPr>
          </a:p>
        </p:txBody>
      </p:sp>
      <p:grpSp>
        <p:nvGrpSpPr>
          <p:cNvPr id="48" name="Group 47">
            <a:extLst>
              <a:ext uri="{FF2B5EF4-FFF2-40B4-BE49-F238E27FC236}">
                <a16:creationId xmlns:a16="http://schemas.microsoft.com/office/drawing/2014/main" id="{DD354807-230F-4402-B1B9-F733A8F1F19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363680" y="-16714"/>
            <a:ext cx="4780320" cy="6874714"/>
            <a:chOff x="5818240" y="-1"/>
            <a:chExt cx="6373761" cy="6874714"/>
          </a:xfrm>
        </p:grpSpPr>
        <p:sp>
          <p:nvSpPr>
            <p:cNvPr id="49" name="Freeform: Shape 48">
              <a:extLst>
                <a:ext uri="{FF2B5EF4-FFF2-40B4-BE49-F238E27FC236}">
                  <a16:creationId xmlns:a16="http://schemas.microsoft.com/office/drawing/2014/main" id="{BF5A6F4A-CE87-4D5C-9382-8167967CE8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18240" y="-1"/>
              <a:ext cx="6373761" cy="6874714"/>
            </a:xfrm>
            <a:custGeom>
              <a:avLst/>
              <a:gdLst>
                <a:gd name="connsiteX0" fmla="*/ 6373761 w 6373761"/>
                <a:gd name="connsiteY0" fmla="*/ 5771297 h 6874714"/>
                <a:gd name="connsiteX1" fmla="*/ 6373761 w 6373761"/>
                <a:gd name="connsiteY1" fmla="*/ 6247960 h 6874714"/>
                <a:gd name="connsiteX2" fmla="*/ 6235932 w 6373761"/>
                <a:gd name="connsiteY2" fmla="*/ 6361930 h 6874714"/>
                <a:gd name="connsiteX3" fmla="*/ 5960375 w 6373761"/>
                <a:gd name="connsiteY3" fmla="*/ 6587489 h 6874714"/>
                <a:gd name="connsiteX4" fmla="*/ 5822907 w 6373761"/>
                <a:gd name="connsiteY4" fmla="*/ 6701871 h 6874714"/>
                <a:gd name="connsiteX5" fmla="*/ 5681115 w 6373761"/>
                <a:gd name="connsiteY5" fmla="*/ 6816896 h 6874714"/>
                <a:gd name="connsiteX6" fmla="*/ 5604096 w 6373761"/>
                <a:gd name="connsiteY6" fmla="*/ 6874714 h 6874714"/>
                <a:gd name="connsiteX7" fmla="*/ 4878485 w 6373761"/>
                <a:gd name="connsiteY7" fmla="*/ 6874714 h 6874714"/>
                <a:gd name="connsiteX8" fmla="*/ 5006014 w 6373761"/>
                <a:gd name="connsiteY8" fmla="*/ 6800200 h 6874714"/>
                <a:gd name="connsiteX9" fmla="*/ 5149855 w 6373761"/>
                <a:gd name="connsiteY9" fmla="*/ 6707667 h 6874714"/>
                <a:gd name="connsiteX10" fmla="*/ 5431866 w 6373761"/>
                <a:gd name="connsiteY10" fmla="*/ 6506210 h 6874714"/>
                <a:gd name="connsiteX11" fmla="*/ 5571036 w 6373761"/>
                <a:gd name="connsiteY11" fmla="*/ 6399557 h 6874714"/>
                <a:gd name="connsiteX12" fmla="*/ 5711649 w 6373761"/>
                <a:gd name="connsiteY12" fmla="*/ 6288912 h 6874714"/>
                <a:gd name="connsiteX13" fmla="*/ 6276589 w 6373761"/>
                <a:gd name="connsiteY13" fmla="*/ 5852379 h 6874714"/>
                <a:gd name="connsiteX14" fmla="*/ 3975975 w 6373761"/>
                <a:gd name="connsiteY14" fmla="*/ 263 h 6874714"/>
                <a:gd name="connsiteX15" fmla="*/ 4350473 w 6373761"/>
                <a:gd name="connsiteY15" fmla="*/ 24963 h 6874714"/>
                <a:gd name="connsiteX16" fmla="*/ 5077909 w 6373761"/>
                <a:gd name="connsiteY16" fmla="*/ 189450 h 6874714"/>
                <a:gd name="connsiteX17" fmla="*/ 5746507 w 6373761"/>
                <a:gd name="connsiteY17" fmla="*/ 505804 h 6874714"/>
                <a:gd name="connsiteX18" fmla="*/ 6322456 w 6373761"/>
                <a:gd name="connsiteY18" fmla="*/ 956633 h 6874714"/>
                <a:gd name="connsiteX19" fmla="*/ 6373761 w 6373761"/>
                <a:gd name="connsiteY19" fmla="*/ 1011863 h 6874714"/>
                <a:gd name="connsiteX20" fmla="*/ 6373761 w 6373761"/>
                <a:gd name="connsiteY20" fmla="*/ 1185075 h 6874714"/>
                <a:gd name="connsiteX21" fmla="*/ 6359489 w 6373761"/>
                <a:gd name="connsiteY21" fmla="*/ 1169497 h 6874714"/>
                <a:gd name="connsiteX22" fmla="*/ 6233869 w 6373761"/>
                <a:gd name="connsiteY22" fmla="*/ 1047442 h 6874714"/>
                <a:gd name="connsiteX23" fmla="*/ 5961423 w 6373761"/>
                <a:gd name="connsiteY23" fmla="*/ 827953 h 6874714"/>
                <a:gd name="connsiteX24" fmla="*/ 5663555 w 6373761"/>
                <a:gd name="connsiteY24" fmla="*/ 645304 h 6874714"/>
                <a:gd name="connsiteX25" fmla="*/ 5013827 w 6373761"/>
                <a:gd name="connsiteY25" fmla="*/ 397863 h 6874714"/>
                <a:gd name="connsiteX26" fmla="*/ 4327409 w 6373761"/>
                <a:gd name="connsiteY26" fmla="*/ 302545 h 6874714"/>
                <a:gd name="connsiteX27" fmla="*/ 3639939 w 6373761"/>
                <a:gd name="connsiteY27" fmla="*/ 338868 h 6874714"/>
                <a:gd name="connsiteX28" fmla="*/ 3302495 w 6373761"/>
                <a:gd name="connsiteY28" fmla="*/ 403659 h 6874714"/>
                <a:gd name="connsiteX29" fmla="*/ 2971604 w 6373761"/>
                <a:gd name="connsiteY29" fmla="*/ 496273 h 6874714"/>
                <a:gd name="connsiteX30" fmla="*/ 2648706 w 6373761"/>
                <a:gd name="connsiteY30" fmla="*/ 614389 h 6874714"/>
                <a:gd name="connsiteX31" fmla="*/ 2335374 w 6373761"/>
                <a:gd name="connsiteY31" fmla="*/ 757109 h 6874714"/>
                <a:gd name="connsiteX32" fmla="*/ 1741342 w 6373761"/>
                <a:gd name="connsiteY32" fmla="*/ 1107725 h 6874714"/>
                <a:gd name="connsiteX33" fmla="*/ 1600861 w 6373761"/>
                <a:gd name="connsiteY33" fmla="*/ 1208710 h 6874714"/>
                <a:gd name="connsiteX34" fmla="*/ 1531799 w 6373761"/>
                <a:gd name="connsiteY34" fmla="*/ 1260879 h 6874714"/>
                <a:gd name="connsiteX35" fmla="*/ 1463655 w 6373761"/>
                <a:gd name="connsiteY35" fmla="*/ 1314333 h 6874714"/>
                <a:gd name="connsiteX36" fmla="*/ 1200777 w 6373761"/>
                <a:gd name="connsiteY36" fmla="*/ 1541166 h 6874714"/>
                <a:gd name="connsiteX37" fmla="*/ 731501 w 6373761"/>
                <a:gd name="connsiteY37" fmla="*/ 2055754 h 6874714"/>
                <a:gd name="connsiteX38" fmla="*/ 531393 w 6373761"/>
                <a:gd name="connsiteY38" fmla="*/ 2342739 h 6874714"/>
                <a:gd name="connsiteX39" fmla="*/ 361033 w 6373761"/>
                <a:gd name="connsiteY39" fmla="*/ 2649046 h 6874714"/>
                <a:gd name="connsiteX40" fmla="*/ 323292 w 6373761"/>
                <a:gd name="connsiteY40" fmla="*/ 2728263 h 6874714"/>
                <a:gd name="connsiteX41" fmla="*/ 304945 w 6373761"/>
                <a:gd name="connsiteY41" fmla="*/ 2768193 h 6874714"/>
                <a:gd name="connsiteX42" fmla="*/ 287516 w 6373761"/>
                <a:gd name="connsiteY42" fmla="*/ 2808510 h 6874714"/>
                <a:gd name="connsiteX43" fmla="*/ 254230 w 6373761"/>
                <a:gd name="connsiteY43" fmla="*/ 2889788 h 6874714"/>
                <a:gd name="connsiteX44" fmla="*/ 223042 w 6373761"/>
                <a:gd name="connsiteY44" fmla="*/ 2971968 h 6874714"/>
                <a:gd name="connsiteX45" fmla="*/ 121611 w 6373761"/>
                <a:gd name="connsiteY45" fmla="*/ 3308544 h 6874714"/>
                <a:gd name="connsiteX46" fmla="*/ 39314 w 6373761"/>
                <a:gd name="connsiteY46" fmla="*/ 4005912 h 6874714"/>
                <a:gd name="connsiteX47" fmla="*/ 73910 w 6373761"/>
                <a:gd name="connsiteY47" fmla="*/ 4354081 h 6874714"/>
                <a:gd name="connsiteX48" fmla="*/ 179534 w 6373761"/>
                <a:gd name="connsiteY48" fmla="*/ 4687050 h 6874714"/>
                <a:gd name="connsiteX49" fmla="*/ 215964 w 6373761"/>
                <a:gd name="connsiteY49" fmla="*/ 4766654 h 6874714"/>
                <a:gd name="connsiteX50" fmla="*/ 256457 w 6373761"/>
                <a:gd name="connsiteY50" fmla="*/ 4844455 h 6874714"/>
                <a:gd name="connsiteX51" fmla="*/ 346225 w 6373761"/>
                <a:gd name="connsiteY51" fmla="*/ 4995290 h 6874714"/>
                <a:gd name="connsiteX52" fmla="*/ 445296 w 6373761"/>
                <a:gd name="connsiteY52" fmla="*/ 5140971 h 6874714"/>
                <a:gd name="connsiteX53" fmla="*/ 551443 w 6373761"/>
                <a:gd name="connsiteY53" fmla="*/ 5282531 h 6874714"/>
                <a:gd name="connsiteX54" fmla="*/ 772387 w 6373761"/>
                <a:gd name="connsiteY54" fmla="*/ 5562561 h 6874714"/>
                <a:gd name="connsiteX55" fmla="*/ 882858 w 6373761"/>
                <a:gd name="connsiteY55" fmla="*/ 5704507 h 6874714"/>
                <a:gd name="connsiteX56" fmla="*/ 990316 w 6373761"/>
                <a:gd name="connsiteY56" fmla="*/ 5848258 h 6874714"/>
                <a:gd name="connsiteX57" fmla="*/ 1097774 w 6373761"/>
                <a:gd name="connsiteY57" fmla="*/ 5987114 h 6874714"/>
                <a:gd name="connsiteX58" fmla="*/ 1210080 w 6373761"/>
                <a:gd name="connsiteY58" fmla="*/ 6121203 h 6874714"/>
                <a:gd name="connsiteX59" fmla="*/ 1448192 w 6373761"/>
                <a:gd name="connsiteY59" fmla="*/ 6374054 h 6874714"/>
                <a:gd name="connsiteX60" fmla="*/ 1982991 w 6373761"/>
                <a:gd name="connsiteY60" fmla="*/ 6796158 h 6874714"/>
                <a:gd name="connsiteX61" fmla="*/ 2118475 w 6373761"/>
                <a:gd name="connsiteY61" fmla="*/ 6874714 h 6874714"/>
                <a:gd name="connsiteX62" fmla="*/ 1569874 w 6373761"/>
                <a:gd name="connsiteY62" fmla="*/ 6874714 h 6874714"/>
                <a:gd name="connsiteX63" fmla="*/ 1507802 w 6373761"/>
                <a:gd name="connsiteY63" fmla="*/ 6817815 h 6874714"/>
                <a:gd name="connsiteX64" fmla="*/ 1256865 w 6373761"/>
                <a:gd name="connsiteY64" fmla="*/ 6543437 h 6874714"/>
                <a:gd name="connsiteX65" fmla="*/ 1038410 w 6373761"/>
                <a:gd name="connsiteY65" fmla="*/ 6248722 h 6874714"/>
                <a:gd name="connsiteX66" fmla="*/ 845380 w 6373761"/>
                <a:gd name="connsiteY66" fmla="*/ 5941386 h 6874714"/>
                <a:gd name="connsiteX67" fmla="*/ 755351 w 6373761"/>
                <a:gd name="connsiteY67" fmla="*/ 5788877 h 6874714"/>
                <a:gd name="connsiteX68" fmla="*/ 661784 w 6373761"/>
                <a:gd name="connsiteY68" fmla="*/ 5638944 h 6874714"/>
                <a:gd name="connsiteX69" fmla="*/ 466525 w 6373761"/>
                <a:gd name="connsiteY69" fmla="*/ 5340366 h 6874714"/>
                <a:gd name="connsiteX70" fmla="*/ 370992 w 6373761"/>
                <a:gd name="connsiteY70" fmla="*/ 5188502 h 6874714"/>
                <a:gd name="connsiteX71" fmla="*/ 280046 w 6373761"/>
                <a:gd name="connsiteY71" fmla="*/ 5033287 h 6874714"/>
                <a:gd name="connsiteX72" fmla="*/ 126853 w 6373761"/>
                <a:gd name="connsiteY72" fmla="*/ 4707660 h 6874714"/>
                <a:gd name="connsiteX73" fmla="*/ 30272 w 6373761"/>
                <a:gd name="connsiteY73" fmla="*/ 4362068 h 6874714"/>
                <a:gd name="connsiteX74" fmla="*/ 0 w 6373761"/>
                <a:gd name="connsiteY74" fmla="*/ 4005912 h 6874714"/>
                <a:gd name="connsiteX75" fmla="*/ 270480 w 6373761"/>
                <a:gd name="connsiteY75" fmla="*/ 2610532 h 6874714"/>
                <a:gd name="connsiteX76" fmla="*/ 415942 w 6373761"/>
                <a:gd name="connsiteY76" fmla="*/ 2280526 h 6874714"/>
                <a:gd name="connsiteX77" fmla="*/ 590102 w 6373761"/>
                <a:gd name="connsiteY77" fmla="*/ 1962626 h 6874714"/>
                <a:gd name="connsiteX78" fmla="*/ 1020719 w 6373761"/>
                <a:gd name="connsiteY78" fmla="*/ 1373070 h 6874714"/>
                <a:gd name="connsiteX79" fmla="*/ 1275080 w 6373761"/>
                <a:gd name="connsiteY79" fmla="*/ 1107081 h 6874714"/>
                <a:gd name="connsiteX80" fmla="*/ 1342437 w 6373761"/>
                <a:gd name="connsiteY80" fmla="*/ 1043965 h 6874714"/>
                <a:gd name="connsiteX81" fmla="*/ 1411106 w 6373761"/>
                <a:gd name="connsiteY81" fmla="*/ 982138 h 6874714"/>
                <a:gd name="connsiteX82" fmla="*/ 1553029 w 6373761"/>
                <a:gd name="connsiteY82" fmla="*/ 863376 h 6874714"/>
                <a:gd name="connsiteX83" fmla="*/ 2173401 w 6373761"/>
                <a:gd name="connsiteY83" fmla="*/ 454409 h 6874714"/>
                <a:gd name="connsiteX84" fmla="*/ 3599708 w 6373761"/>
                <a:gd name="connsiteY84" fmla="*/ 16332 h 6874714"/>
                <a:gd name="connsiteX85" fmla="*/ 3975975 w 6373761"/>
                <a:gd name="connsiteY85" fmla="*/ 263 h 6874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6373761" h="6874714">
                  <a:moveTo>
                    <a:pt x="6373761" y="5771297"/>
                  </a:moveTo>
                  <a:lnTo>
                    <a:pt x="6373761" y="6247960"/>
                  </a:lnTo>
                  <a:lnTo>
                    <a:pt x="6235932" y="6361930"/>
                  </a:lnTo>
                  <a:cubicBezTo>
                    <a:pt x="6143250" y="6437460"/>
                    <a:pt x="6051059" y="6512200"/>
                    <a:pt x="5960375" y="6587489"/>
                  </a:cubicBezTo>
                  <a:lnTo>
                    <a:pt x="5822907" y="6701871"/>
                  </a:lnTo>
                  <a:cubicBezTo>
                    <a:pt x="5776123" y="6740385"/>
                    <a:pt x="5729079" y="6778899"/>
                    <a:pt x="5681115" y="6816896"/>
                  </a:cubicBezTo>
                  <a:lnTo>
                    <a:pt x="5604096" y="6874714"/>
                  </a:lnTo>
                  <a:lnTo>
                    <a:pt x="4878485" y="6874714"/>
                  </a:lnTo>
                  <a:lnTo>
                    <a:pt x="5006014" y="6800200"/>
                  </a:lnTo>
                  <a:cubicBezTo>
                    <a:pt x="5054354" y="6770429"/>
                    <a:pt x="5102285" y="6739483"/>
                    <a:pt x="5149855" y="6707667"/>
                  </a:cubicBezTo>
                  <a:cubicBezTo>
                    <a:pt x="5244993" y="6643906"/>
                    <a:pt x="5338561" y="6576025"/>
                    <a:pt x="5431866" y="6506210"/>
                  </a:cubicBezTo>
                  <a:cubicBezTo>
                    <a:pt x="5478386" y="6471304"/>
                    <a:pt x="5524777" y="6435495"/>
                    <a:pt x="5571036" y="6399557"/>
                  </a:cubicBezTo>
                  <a:lnTo>
                    <a:pt x="5711649" y="6288912"/>
                  </a:lnTo>
                  <a:cubicBezTo>
                    <a:pt x="5902059" y="6140395"/>
                    <a:pt x="6093257" y="5998320"/>
                    <a:pt x="6276589" y="5852379"/>
                  </a:cubicBezTo>
                  <a:close/>
                  <a:moveTo>
                    <a:pt x="3975975" y="263"/>
                  </a:moveTo>
                  <a:cubicBezTo>
                    <a:pt x="4101550" y="1809"/>
                    <a:pt x="4226830" y="10149"/>
                    <a:pt x="4350473" y="24963"/>
                  </a:cubicBezTo>
                  <a:cubicBezTo>
                    <a:pt x="4598149" y="54846"/>
                    <a:pt x="4842943" y="108687"/>
                    <a:pt x="5077909" y="189450"/>
                  </a:cubicBezTo>
                  <a:cubicBezTo>
                    <a:pt x="5312876" y="269955"/>
                    <a:pt x="5537357" y="376867"/>
                    <a:pt x="5746507" y="505804"/>
                  </a:cubicBezTo>
                  <a:cubicBezTo>
                    <a:pt x="5955527" y="634999"/>
                    <a:pt x="6148688" y="786864"/>
                    <a:pt x="6322456" y="956633"/>
                  </a:cubicBezTo>
                  <a:lnTo>
                    <a:pt x="6373761" y="1011863"/>
                  </a:lnTo>
                  <a:lnTo>
                    <a:pt x="6373761" y="1185075"/>
                  </a:lnTo>
                  <a:lnTo>
                    <a:pt x="6359489" y="1169497"/>
                  </a:lnTo>
                  <a:cubicBezTo>
                    <a:pt x="6318811" y="1127602"/>
                    <a:pt x="6276917" y="1086890"/>
                    <a:pt x="6233869" y="1047442"/>
                  </a:cubicBezTo>
                  <a:cubicBezTo>
                    <a:pt x="6147509" y="968870"/>
                    <a:pt x="6056431" y="895448"/>
                    <a:pt x="5961423" y="827953"/>
                  </a:cubicBezTo>
                  <a:cubicBezTo>
                    <a:pt x="5865891" y="761102"/>
                    <a:pt x="5766688" y="699403"/>
                    <a:pt x="5663555" y="645304"/>
                  </a:cubicBezTo>
                  <a:cubicBezTo>
                    <a:pt x="5457943" y="535816"/>
                    <a:pt x="5238703" y="453894"/>
                    <a:pt x="5013827" y="397863"/>
                  </a:cubicBezTo>
                  <a:cubicBezTo>
                    <a:pt x="4788953" y="341703"/>
                    <a:pt x="4558442" y="310917"/>
                    <a:pt x="4327409" y="302545"/>
                  </a:cubicBezTo>
                  <a:cubicBezTo>
                    <a:pt x="4096111" y="293012"/>
                    <a:pt x="3867174" y="305893"/>
                    <a:pt x="3639939" y="338868"/>
                  </a:cubicBezTo>
                  <a:cubicBezTo>
                    <a:pt x="3526585" y="355999"/>
                    <a:pt x="3413885" y="377254"/>
                    <a:pt x="3302495" y="403659"/>
                  </a:cubicBezTo>
                  <a:cubicBezTo>
                    <a:pt x="3191107" y="430451"/>
                    <a:pt x="3080634" y="460978"/>
                    <a:pt x="2971604" y="496273"/>
                  </a:cubicBezTo>
                  <a:cubicBezTo>
                    <a:pt x="2862573" y="531437"/>
                    <a:pt x="2754854" y="570852"/>
                    <a:pt x="2648706" y="614389"/>
                  </a:cubicBezTo>
                  <a:cubicBezTo>
                    <a:pt x="2542690" y="658056"/>
                    <a:pt x="2438114" y="705714"/>
                    <a:pt x="2335374" y="757109"/>
                  </a:cubicBezTo>
                  <a:cubicBezTo>
                    <a:pt x="2129894" y="859769"/>
                    <a:pt x="1931228" y="976855"/>
                    <a:pt x="1741342" y="1107725"/>
                  </a:cubicBezTo>
                  <a:cubicBezTo>
                    <a:pt x="1694035" y="1140571"/>
                    <a:pt x="1646858" y="1173933"/>
                    <a:pt x="1600861" y="1208710"/>
                  </a:cubicBezTo>
                  <a:cubicBezTo>
                    <a:pt x="1577535" y="1225713"/>
                    <a:pt x="1554732" y="1243361"/>
                    <a:pt x="1531799" y="1260879"/>
                  </a:cubicBezTo>
                  <a:cubicBezTo>
                    <a:pt x="1508735" y="1278267"/>
                    <a:pt x="1486064" y="1296171"/>
                    <a:pt x="1463655" y="1314333"/>
                  </a:cubicBezTo>
                  <a:cubicBezTo>
                    <a:pt x="1373627" y="1386853"/>
                    <a:pt x="1285564" y="1462077"/>
                    <a:pt x="1200777" y="1541166"/>
                  </a:cubicBezTo>
                  <a:cubicBezTo>
                    <a:pt x="1030810" y="1698827"/>
                    <a:pt x="873161" y="1870785"/>
                    <a:pt x="731501" y="2055754"/>
                  </a:cubicBezTo>
                  <a:cubicBezTo>
                    <a:pt x="660734" y="2148239"/>
                    <a:pt x="593771" y="2243944"/>
                    <a:pt x="531393" y="2342739"/>
                  </a:cubicBezTo>
                  <a:cubicBezTo>
                    <a:pt x="470063" y="2442050"/>
                    <a:pt x="412140" y="2543810"/>
                    <a:pt x="361033" y="2649046"/>
                  </a:cubicBezTo>
                  <a:cubicBezTo>
                    <a:pt x="347798" y="2675194"/>
                    <a:pt x="335479" y="2701728"/>
                    <a:pt x="323292" y="2728263"/>
                  </a:cubicBezTo>
                  <a:lnTo>
                    <a:pt x="304945" y="2768193"/>
                  </a:lnTo>
                  <a:lnTo>
                    <a:pt x="287516" y="2808510"/>
                  </a:lnTo>
                  <a:cubicBezTo>
                    <a:pt x="276115" y="2835432"/>
                    <a:pt x="264583" y="2862352"/>
                    <a:pt x="254230" y="2889788"/>
                  </a:cubicBezTo>
                  <a:cubicBezTo>
                    <a:pt x="243877" y="2917224"/>
                    <a:pt x="232477" y="2944274"/>
                    <a:pt x="223042" y="2971968"/>
                  </a:cubicBezTo>
                  <a:cubicBezTo>
                    <a:pt x="182679" y="3081970"/>
                    <a:pt x="148475" y="3194291"/>
                    <a:pt x="121611" y="3308544"/>
                  </a:cubicBezTo>
                  <a:cubicBezTo>
                    <a:pt x="67096" y="3536534"/>
                    <a:pt x="39183" y="3771224"/>
                    <a:pt x="39314" y="4005912"/>
                  </a:cubicBezTo>
                  <a:cubicBezTo>
                    <a:pt x="39969" y="4122871"/>
                    <a:pt x="51109" y="4239571"/>
                    <a:pt x="73910" y="4354081"/>
                  </a:cubicBezTo>
                  <a:cubicBezTo>
                    <a:pt x="97892" y="4468334"/>
                    <a:pt x="132619" y="4580140"/>
                    <a:pt x="179534" y="4687050"/>
                  </a:cubicBezTo>
                  <a:cubicBezTo>
                    <a:pt x="190673" y="4713972"/>
                    <a:pt x="203647" y="4740249"/>
                    <a:pt x="215964" y="4766654"/>
                  </a:cubicBezTo>
                  <a:cubicBezTo>
                    <a:pt x="229332" y="4792674"/>
                    <a:pt x="242043" y="4818950"/>
                    <a:pt x="256457" y="4844455"/>
                  </a:cubicBezTo>
                  <a:cubicBezTo>
                    <a:pt x="283978" y="4895978"/>
                    <a:pt x="314642" y="4945956"/>
                    <a:pt x="346225" y="4995290"/>
                  </a:cubicBezTo>
                  <a:cubicBezTo>
                    <a:pt x="377676" y="5044752"/>
                    <a:pt x="411355" y="5092926"/>
                    <a:pt x="445296" y="5140971"/>
                  </a:cubicBezTo>
                  <a:cubicBezTo>
                    <a:pt x="479760" y="5188630"/>
                    <a:pt x="515537" y="5235645"/>
                    <a:pt x="551443" y="5282531"/>
                  </a:cubicBezTo>
                  <a:cubicBezTo>
                    <a:pt x="623387" y="5376434"/>
                    <a:pt x="698608" y="5468402"/>
                    <a:pt x="772387" y="5562561"/>
                  </a:cubicBezTo>
                  <a:cubicBezTo>
                    <a:pt x="809472" y="5609448"/>
                    <a:pt x="846428" y="5656719"/>
                    <a:pt x="882858" y="5704507"/>
                  </a:cubicBezTo>
                  <a:cubicBezTo>
                    <a:pt x="919159" y="5751909"/>
                    <a:pt x="955196" y="5802273"/>
                    <a:pt x="990316" y="5848258"/>
                  </a:cubicBezTo>
                  <a:cubicBezTo>
                    <a:pt x="1025175" y="5895402"/>
                    <a:pt x="1061736" y="5941129"/>
                    <a:pt x="1097774" y="5987114"/>
                  </a:cubicBezTo>
                  <a:cubicBezTo>
                    <a:pt x="1134860" y="6032326"/>
                    <a:pt x="1171684" y="6077536"/>
                    <a:pt x="1210080" y="6121203"/>
                  </a:cubicBezTo>
                  <a:cubicBezTo>
                    <a:pt x="1286350" y="6209051"/>
                    <a:pt x="1365632" y="6293677"/>
                    <a:pt x="1448192" y="6374054"/>
                  </a:cubicBezTo>
                  <a:cubicBezTo>
                    <a:pt x="1613572" y="6534420"/>
                    <a:pt x="1792057" y="6677526"/>
                    <a:pt x="1982991" y="6796158"/>
                  </a:cubicBezTo>
                  <a:lnTo>
                    <a:pt x="2118475" y="6874714"/>
                  </a:lnTo>
                  <a:lnTo>
                    <a:pt x="1569874" y="6874714"/>
                  </a:lnTo>
                  <a:lnTo>
                    <a:pt x="1507802" y="6817815"/>
                  </a:lnTo>
                  <a:cubicBezTo>
                    <a:pt x="1418412" y="6730595"/>
                    <a:pt x="1334903" y="6638562"/>
                    <a:pt x="1256865" y="6543437"/>
                  </a:cubicBezTo>
                  <a:cubicBezTo>
                    <a:pt x="1179155" y="6447861"/>
                    <a:pt x="1106817" y="6349194"/>
                    <a:pt x="1038410" y="6248722"/>
                  </a:cubicBezTo>
                  <a:cubicBezTo>
                    <a:pt x="969873" y="6148253"/>
                    <a:pt x="905922" y="6045592"/>
                    <a:pt x="845380" y="5941386"/>
                  </a:cubicBezTo>
                  <a:cubicBezTo>
                    <a:pt x="814453" y="5888704"/>
                    <a:pt x="786147" y="5839370"/>
                    <a:pt x="755351" y="5788877"/>
                  </a:cubicBezTo>
                  <a:cubicBezTo>
                    <a:pt x="724817" y="5738771"/>
                    <a:pt x="693760" y="5688665"/>
                    <a:pt x="661784" y="5638944"/>
                  </a:cubicBezTo>
                  <a:lnTo>
                    <a:pt x="466525" y="5340366"/>
                  </a:lnTo>
                  <a:cubicBezTo>
                    <a:pt x="434156" y="5290131"/>
                    <a:pt x="402181" y="5239639"/>
                    <a:pt x="370992" y="5188502"/>
                  </a:cubicBezTo>
                  <a:cubicBezTo>
                    <a:pt x="339803" y="5137364"/>
                    <a:pt x="308876" y="5086099"/>
                    <a:pt x="280046" y="5033287"/>
                  </a:cubicBezTo>
                  <a:cubicBezTo>
                    <a:pt x="222255" y="4928179"/>
                    <a:pt x="169181" y="4819982"/>
                    <a:pt x="126853" y="4707660"/>
                  </a:cubicBezTo>
                  <a:cubicBezTo>
                    <a:pt x="83739" y="4595725"/>
                    <a:pt x="51764" y="4479670"/>
                    <a:pt x="30272" y="4362068"/>
                  </a:cubicBezTo>
                  <a:cubicBezTo>
                    <a:pt x="9698" y="4244466"/>
                    <a:pt x="0" y="4125060"/>
                    <a:pt x="0" y="4005912"/>
                  </a:cubicBezTo>
                  <a:cubicBezTo>
                    <a:pt x="1704" y="3530867"/>
                    <a:pt x="95140" y="3057110"/>
                    <a:pt x="270480" y="2610532"/>
                  </a:cubicBezTo>
                  <a:cubicBezTo>
                    <a:pt x="314511" y="2498984"/>
                    <a:pt x="362212" y="2388466"/>
                    <a:pt x="415942" y="2280526"/>
                  </a:cubicBezTo>
                  <a:cubicBezTo>
                    <a:pt x="468884" y="2172197"/>
                    <a:pt x="527199" y="2066188"/>
                    <a:pt x="590102" y="1962626"/>
                  </a:cubicBezTo>
                  <a:cubicBezTo>
                    <a:pt x="716037" y="1755631"/>
                    <a:pt x="859794" y="1557653"/>
                    <a:pt x="1020719" y="1373070"/>
                  </a:cubicBezTo>
                  <a:cubicBezTo>
                    <a:pt x="1101575" y="1281101"/>
                    <a:pt x="1185969" y="1191838"/>
                    <a:pt x="1275080" y="1107081"/>
                  </a:cubicBezTo>
                  <a:cubicBezTo>
                    <a:pt x="1297227" y="1085699"/>
                    <a:pt x="1319504" y="1064575"/>
                    <a:pt x="1342437" y="1043965"/>
                  </a:cubicBezTo>
                  <a:cubicBezTo>
                    <a:pt x="1365240" y="1023226"/>
                    <a:pt x="1387648" y="1002102"/>
                    <a:pt x="1411106" y="982138"/>
                  </a:cubicBezTo>
                  <a:cubicBezTo>
                    <a:pt x="1457497" y="941563"/>
                    <a:pt x="1505065" y="902276"/>
                    <a:pt x="1553029" y="863376"/>
                  </a:cubicBezTo>
                  <a:cubicBezTo>
                    <a:pt x="1745798" y="708806"/>
                    <a:pt x="1954030" y="571882"/>
                    <a:pt x="2173401" y="454409"/>
                  </a:cubicBezTo>
                  <a:cubicBezTo>
                    <a:pt x="2612013" y="219334"/>
                    <a:pt x="3099505" y="65666"/>
                    <a:pt x="3599708" y="16332"/>
                  </a:cubicBezTo>
                  <a:cubicBezTo>
                    <a:pt x="3724530" y="3966"/>
                    <a:pt x="3850400" y="-1283"/>
                    <a:pt x="3975975" y="26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Freeform: Shape 49">
              <a:extLst>
                <a:ext uri="{FF2B5EF4-FFF2-40B4-BE49-F238E27FC236}">
                  <a16:creationId xmlns:a16="http://schemas.microsoft.com/office/drawing/2014/main" id="{61023DD2-2E6F-4419-B404-80F08460BE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65276" y="313387"/>
              <a:ext cx="6326724" cy="6561326"/>
            </a:xfrm>
            <a:custGeom>
              <a:avLst/>
              <a:gdLst>
                <a:gd name="connsiteX0" fmla="*/ 6326724 w 6326724"/>
                <a:gd name="connsiteY0" fmla="*/ 5020808 h 6561326"/>
                <a:gd name="connsiteX1" fmla="*/ 6326724 w 6326724"/>
                <a:gd name="connsiteY1" fmla="*/ 5698632 h 6561326"/>
                <a:gd name="connsiteX2" fmla="*/ 6067438 w 6326724"/>
                <a:gd name="connsiteY2" fmla="*/ 5902509 h 6561326"/>
                <a:gd name="connsiteX3" fmla="*/ 5799974 w 6326724"/>
                <a:gd name="connsiteY3" fmla="*/ 6102017 h 6561326"/>
                <a:gd name="connsiteX4" fmla="*/ 5665258 w 6326724"/>
                <a:gd name="connsiteY4" fmla="*/ 6202100 h 6561326"/>
                <a:gd name="connsiteX5" fmla="*/ 5526873 w 6326724"/>
                <a:gd name="connsiteY5" fmla="*/ 6302828 h 6561326"/>
                <a:gd name="connsiteX6" fmla="*/ 5385080 w 6326724"/>
                <a:gd name="connsiteY6" fmla="*/ 6402268 h 6561326"/>
                <a:gd name="connsiteX7" fmla="*/ 5238833 w 6326724"/>
                <a:gd name="connsiteY7" fmla="*/ 6498875 h 6561326"/>
                <a:gd name="connsiteX8" fmla="*/ 5138040 w 6326724"/>
                <a:gd name="connsiteY8" fmla="*/ 6561326 h 6561326"/>
                <a:gd name="connsiteX9" fmla="*/ 3946072 w 6326724"/>
                <a:gd name="connsiteY9" fmla="*/ 6561326 h 6561326"/>
                <a:gd name="connsiteX10" fmla="*/ 3976009 w 6326724"/>
                <a:gd name="connsiteY10" fmla="*/ 6555242 h 6561326"/>
                <a:gd name="connsiteX11" fmla="*/ 4404855 w 6326724"/>
                <a:gd name="connsiteY11" fmla="*/ 6399048 h 6561326"/>
                <a:gd name="connsiteX12" fmla="*/ 4938868 w 6326724"/>
                <a:gd name="connsiteY12" fmla="*/ 6072132 h 6561326"/>
                <a:gd name="connsiteX13" fmla="*/ 5068342 w 6326724"/>
                <a:gd name="connsiteY13" fmla="*/ 5976042 h 6561326"/>
                <a:gd name="connsiteX14" fmla="*/ 5197816 w 6326724"/>
                <a:gd name="connsiteY14" fmla="*/ 5876730 h 6561326"/>
                <a:gd name="connsiteX15" fmla="*/ 5460039 w 6326724"/>
                <a:gd name="connsiteY15" fmla="*/ 5670637 h 6561326"/>
                <a:gd name="connsiteX16" fmla="*/ 5999033 w 6326724"/>
                <a:gd name="connsiteY16" fmla="*/ 5271718 h 6561326"/>
                <a:gd name="connsiteX17" fmla="*/ 6258766 w 6326724"/>
                <a:gd name="connsiteY17" fmla="*/ 5077603 h 6561326"/>
                <a:gd name="connsiteX18" fmla="*/ 4139342 w 6326724"/>
                <a:gd name="connsiteY18" fmla="*/ 440 h 6561326"/>
                <a:gd name="connsiteX19" fmla="*/ 4315744 w 6326724"/>
                <a:gd name="connsiteY19" fmla="*/ 6808 h 6561326"/>
                <a:gd name="connsiteX20" fmla="*/ 5015400 w 6326724"/>
                <a:gd name="connsiteY20" fmla="*/ 113591 h 6561326"/>
                <a:gd name="connsiteX21" fmla="*/ 5681114 w 6326724"/>
                <a:gd name="connsiteY21" fmla="*/ 361418 h 6561326"/>
                <a:gd name="connsiteX22" fmla="*/ 6270952 w 6326724"/>
                <a:gd name="connsiteY22" fmla="*/ 755441 h 6561326"/>
                <a:gd name="connsiteX23" fmla="*/ 6326724 w 6326724"/>
                <a:gd name="connsiteY23" fmla="*/ 807432 h 6561326"/>
                <a:gd name="connsiteX24" fmla="*/ 6326724 w 6326724"/>
                <a:gd name="connsiteY24" fmla="*/ 1231565 h 6561326"/>
                <a:gd name="connsiteX25" fmla="*/ 6302093 w 6326724"/>
                <a:gd name="connsiteY25" fmla="*/ 1203002 h 6561326"/>
                <a:gd name="connsiteX26" fmla="*/ 6066914 w 6326724"/>
                <a:gd name="connsiteY26" fmla="*/ 989616 h 6561326"/>
                <a:gd name="connsiteX27" fmla="*/ 5533688 w 6326724"/>
                <a:gd name="connsiteY27" fmla="*/ 647242 h 6561326"/>
                <a:gd name="connsiteX28" fmla="*/ 4933626 w 6326724"/>
                <a:gd name="connsiteY28" fmla="*/ 432262 h 6561326"/>
                <a:gd name="connsiteX29" fmla="*/ 4296873 w 6326724"/>
                <a:gd name="connsiteY29" fmla="*/ 343126 h 6561326"/>
                <a:gd name="connsiteX30" fmla="*/ 3651602 w 6326724"/>
                <a:gd name="connsiteY30" fmla="*/ 365797 h 6561326"/>
                <a:gd name="connsiteX31" fmla="*/ 3018256 w 6326724"/>
                <a:gd name="connsiteY31" fmla="*/ 496666 h 6561326"/>
                <a:gd name="connsiteX32" fmla="*/ 2412429 w 6326724"/>
                <a:gd name="connsiteY32" fmla="*/ 724399 h 6561326"/>
                <a:gd name="connsiteX33" fmla="*/ 1329857 w 6326724"/>
                <a:gd name="connsiteY33" fmla="*/ 1424086 h 6561326"/>
                <a:gd name="connsiteX34" fmla="*/ 887314 w 6326724"/>
                <a:gd name="connsiteY34" fmla="*/ 1891015 h 6561326"/>
                <a:gd name="connsiteX35" fmla="*/ 537420 w 6326724"/>
                <a:gd name="connsiteY35" fmla="*/ 2427245 h 6561326"/>
                <a:gd name="connsiteX36" fmla="*/ 299965 w 6326724"/>
                <a:gd name="connsiteY36" fmla="*/ 3020021 h 6561326"/>
                <a:gd name="connsiteX37" fmla="*/ 213606 w 6326724"/>
                <a:gd name="connsiteY37" fmla="*/ 3651953 h 6561326"/>
                <a:gd name="connsiteX38" fmla="*/ 250036 w 6326724"/>
                <a:gd name="connsiteY38" fmla="*/ 3961352 h 6561326"/>
                <a:gd name="connsiteX39" fmla="*/ 357625 w 6326724"/>
                <a:gd name="connsiteY39" fmla="*/ 4250783 h 6561326"/>
                <a:gd name="connsiteX40" fmla="*/ 432715 w 6326724"/>
                <a:gd name="connsiteY40" fmla="*/ 4387063 h 6561326"/>
                <a:gd name="connsiteX41" fmla="*/ 518943 w 6326724"/>
                <a:gd name="connsiteY41" fmla="*/ 4518962 h 6561326"/>
                <a:gd name="connsiteX42" fmla="*/ 718133 w 6326724"/>
                <a:gd name="connsiteY42" fmla="*/ 4773874 h 6561326"/>
                <a:gd name="connsiteX43" fmla="*/ 933704 w 6326724"/>
                <a:gd name="connsiteY43" fmla="*/ 5030717 h 6561326"/>
                <a:gd name="connsiteX44" fmla="*/ 1040900 w 6326724"/>
                <a:gd name="connsiteY44" fmla="*/ 5164806 h 6561326"/>
                <a:gd name="connsiteX45" fmla="*/ 1092401 w 6326724"/>
                <a:gd name="connsiteY45" fmla="*/ 5230628 h 6561326"/>
                <a:gd name="connsiteX46" fmla="*/ 1142854 w 6326724"/>
                <a:gd name="connsiteY46" fmla="*/ 5293615 h 6561326"/>
                <a:gd name="connsiteX47" fmla="*/ 1576354 w 6326724"/>
                <a:gd name="connsiteY47" fmla="*/ 5759128 h 6561326"/>
                <a:gd name="connsiteX48" fmla="*/ 1806865 w 6326724"/>
                <a:gd name="connsiteY48" fmla="*/ 5968571 h 6561326"/>
                <a:gd name="connsiteX49" fmla="*/ 2048253 w 6326724"/>
                <a:gd name="connsiteY49" fmla="*/ 6161654 h 6561326"/>
                <a:gd name="connsiteX50" fmla="*/ 2587506 w 6326724"/>
                <a:gd name="connsiteY50" fmla="*/ 6467059 h 6561326"/>
                <a:gd name="connsiteX51" fmla="*/ 2889176 w 6326724"/>
                <a:gd name="connsiteY51" fmla="*/ 6553360 h 6561326"/>
                <a:gd name="connsiteX52" fmla="*/ 2929698 w 6326724"/>
                <a:gd name="connsiteY52" fmla="*/ 6561326 h 6561326"/>
                <a:gd name="connsiteX53" fmla="*/ 1816374 w 6326724"/>
                <a:gd name="connsiteY53" fmla="*/ 6561326 h 6561326"/>
                <a:gd name="connsiteX54" fmla="*/ 1787601 w 6326724"/>
                <a:gd name="connsiteY54" fmla="*/ 6545761 h 6561326"/>
                <a:gd name="connsiteX55" fmla="*/ 1225544 w 6326724"/>
                <a:gd name="connsiteY55" fmla="*/ 6094158 h 6561326"/>
                <a:gd name="connsiteX56" fmla="*/ 997654 w 6326724"/>
                <a:gd name="connsiteY56" fmla="*/ 5822374 h 6561326"/>
                <a:gd name="connsiteX57" fmla="*/ 798596 w 6326724"/>
                <a:gd name="connsiteY57" fmla="*/ 5534615 h 6561326"/>
                <a:gd name="connsiteX58" fmla="*/ 752075 w 6326724"/>
                <a:gd name="connsiteY58" fmla="*/ 5461324 h 6561326"/>
                <a:gd name="connsiteX59" fmla="*/ 707650 w 6326724"/>
                <a:gd name="connsiteY59" fmla="*/ 5390221 h 6561326"/>
                <a:gd name="connsiteX60" fmla="*/ 619980 w 6326724"/>
                <a:gd name="connsiteY60" fmla="*/ 5252396 h 6561326"/>
                <a:gd name="connsiteX61" fmla="*/ 438349 w 6326724"/>
                <a:gd name="connsiteY61" fmla="*/ 4970822 h 6561326"/>
                <a:gd name="connsiteX62" fmla="*/ 261044 w 6326724"/>
                <a:gd name="connsiteY62" fmla="*/ 4673145 h 6561326"/>
                <a:gd name="connsiteX63" fmla="*/ 181107 w 6326724"/>
                <a:gd name="connsiteY63" fmla="*/ 4515356 h 6561326"/>
                <a:gd name="connsiteX64" fmla="*/ 113224 w 6326724"/>
                <a:gd name="connsiteY64" fmla="*/ 4350223 h 6561326"/>
                <a:gd name="connsiteX65" fmla="*/ 61199 w 6326724"/>
                <a:gd name="connsiteY65" fmla="*/ 4178908 h 6561326"/>
                <a:gd name="connsiteX66" fmla="*/ 41804 w 6326724"/>
                <a:gd name="connsiteY66" fmla="*/ 4091577 h 6561326"/>
                <a:gd name="connsiteX67" fmla="*/ 33287 w 6326724"/>
                <a:gd name="connsiteY67" fmla="*/ 4047781 h 6561326"/>
                <a:gd name="connsiteX68" fmla="*/ 26209 w 6326724"/>
                <a:gd name="connsiteY68" fmla="*/ 4003858 h 6561326"/>
                <a:gd name="connsiteX69" fmla="*/ 0 w 6326724"/>
                <a:gd name="connsiteY69" fmla="*/ 3651953 h 6561326"/>
                <a:gd name="connsiteX70" fmla="*/ 72731 w 6326724"/>
                <a:gd name="connsiteY70" fmla="*/ 2966307 h 6561326"/>
                <a:gd name="connsiteX71" fmla="*/ 291316 w 6326724"/>
                <a:gd name="connsiteY71" fmla="*/ 2309385 h 6561326"/>
                <a:gd name="connsiteX72" fmla="*/ 1110878 w 6326724"/>
                <a:gd name="connsiteY72" fmla="*/ 1193776 h 6561326"/>
                <a:gd name="connsiteX73" fmla="*/ 1654327 w 6326724"/>
                <a:gd name="connsiteY73" fmla="*/ 756730 h 6561326"/>
                <a:gd name="connsiteX74" fmla="*/ 2261727 w 6326724"/>
                <a:gd name="connsiteY74" fmla="*/ 409720 h 6561326"/>
                <a:gd name="connsiteX75" fmla="*/ 3610060 w 6326724"/>
                <a:gd name="connsiteY75" fmla="*/ 27032 h 6561326"/>
                <a:gd name="connsiteX76" fmla="*/ 4139342 w 6326724"/>
                <a:gd name="connsiteY76" fmla="*/ 440 h 6561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6326724" h="6561326">
                  <a:moveTo>
                    <a:pt x="6326724" y="5020808"/>
                  </a:moveTo>
                  <a:lnTo>
                    <a:pt x="6326724" y="5698632"/>
                  </a:lnTo>
                  <a:lnTo>
                    <a:pt x="6067438" y="5902509"/>
                  </a:lnTo>
                  <a:cubicBezTo>
                    <a:pt x="5977868" y="5970407"/>
                    <a:pt x="5888364" y="6036453"/>
                    <a:pt x="5799974" y="6102017"/>
                  </a:cubicBezTo>
                  <a:lnTo>
                    <a:pt x="5665258" y="6202100"/>
                  </a:lnTo>
                  <a:cubicBezTo>
                    <a:pt x="5619654" y="6235719"/>
                    <a:pt x="5573656" y="6269596"/>
                    <a:pt x="5526873" y="6302828"/>
                  </a:cubicBezTo>
                  <a:cubicBezTo>
                    <a:pt x="5480220" y="6336189"/>
                    <a:pt x="5433044" y="6369423"/>
                    <a:pt x="5385080" y="6402268"/>
                  </a:cubicBezTo>
                  <a:cubicBezTo>
                    <a:pt x="5336988" y="6434857"/>
                    <a:pt x="5288500" y="6467187"/>
                    <a:pt x="5238833" y="6498875"/>
                  </a:cubicBezTo>
                  <a:lnTo>
                    <a:pt x="5138040" y="6561326"/>
                  </a:lnTo>
                  <a:lnTo>
                    <a:pt x="3946072" y="6561326"/>
                  </a:lnTo>
                  <a:lnTo>
                    <a:pt x="3976009" y="6555242"/>
                  </a:lnTo>
                  <a:cubicBezTo>
                    <a:pt x="4123712" y="6519227"/>
                    <a:pt x="4266863" y="6466383"/>
                    <a:pt x="4404855" y="6399048"/>
                  </a:cubicBezTo>
                  <a:cubicBezTo>
                    <a:pt x="4589500" y="6310299"/>
                    <a:pt x="4765232" y="6196690"/>
                    <a:pt x="4938868" y="6072132"/>
                  </a:cubicBezTo>
                  <a:cubicBezTo>
                    <a:pt x="4982245" y="6041089"/>
                    <a:pt x="5025359" y="6008630"/>
                    <a:pt x="5068342" y="5976042"/>
                  </a:cubicBezTo>
                  <a:cubicBezTo>
                    <a:pt x="5111588" y="5943453"/>
                    <a:pt x="5154702" y="5910349"/>
                    <a:pt x="5197816" y="5876730"/>
                  </a:cubicBezTo>
                  <a:lnTo>
                    <a:pt x="5460039" y="5670637"/>
                  </a:lnTo>
                  <a:cubicBezTo>
                    <a:pt x="5639966" y="5530365"/>
                    <a:pt x="5821596" y="5399753"/>
                    <a:pt x="5999033" y="5271718"/>
                  </a:cubicBezTo>
                  <a:cubicBezTo>
                    <a:pt x="6087686" y="5207700"/>
                    <a:pt x="6174667" y="5143360"/>
                    <a:pt x="6258766" y="5077603"/>
                  </a:cubicBezTo>
                  <a:close/>
                  <a:moveTo>
                    <a:pt x="4139342" y="440"/>
                  </a:moveTo>
                  <a:cubicBezTo>
                    <a:pt x="4198237" y="1301"/>
                    <a:pt x="4257068" y="3427"/>
                    <a:pt x="4315744" y="6808"/>
                  </a:cubicBezTo>
                  <a:cubicBezTo>
                    <a:pt x="4550841" y="20849"/>
                    <a:pt x="4785806" y="55240"/>
                    <a:pt x="5015400" y="113591"/>
                  </a:cubicBezTo>
                  <a:cubicBezTo>
                    <a:pt x="5244992" y="171812"/>
                    <a:pt x="5469212" y="254249"/>
                    <a:pt x="5681114" y="361418"/>
                  </a:cubicBezTo>
                  <a:cubicBezTo>
                    <a:pt x="5892754" y="468586"/>
                    <a:pt x="6093124" y="599584"/>
                    <a:pt x="6270952" y="755441"/>
                  </a:cubicBezTo>
                  <a:lnTo>
                    <a:pt x="6326724" y="807432"/>
                  </a:lnTo>
                  <a:lnTo>
                    <a:pt x="6326724" y="1231565"/>
                  </a:lnTo>
                  <a:lnTo>
                    <a:pt x="6302093" y="1203002"/>
                  </a:lnTo>
                  <a:cubicBezTo>
                    <a:pt x="6227937" y="1127247"/>
                    <a:pt x="6149211" y="1056081"/>
                    <a:pt x="6066914" y="989616"/>
                  </a:cubicBezTo>
                  <a:cubicBezTo>
                    <a:pt x="5902714" y="856299"/>
                    <a:pt x="5724360" y="740371"/>
                    <a:pt x="5533688" y="647242"/>
                  </a:cubicBezTo>
                  <a:cubicBezTo>
                    <a:pt x="5343146" y="553857"/>
                    <a:pt x="5141466" y="482239"/>
                    <a:pt x="4933626" y="432262"/>
                  </a:cubicBezTo>
                  <a:cubicBezTo>
                    <a:pt x="4725788" y="382156"/>
                    <a:pt x="4512182" y="353303"/>
                    <a:pt x="4296873" y="343126"/>
                  </a:cubicBezTo>
                  <a:cubicBezTo>
                    <a:pt x="4081172" y="332435"/>
                    <a:pt x="3865732" y="339520"/>
                    <a:pt x="3651602" y="365797"/>
                  </a:cubicBezTo>
                  <a:cubicBezTo>
                    <a:pt x="3437604" y="392202"/>
                    <a:pt x="3225572" y="436384"/>
                    <a:pt x="3018256" y="496666"/>
                  </a:cubicBezTo>
                  <a:cubicBezTo>
                    <a:pt x="2810809" y="556691"/>
                    <a:pt x="2608474" y="634362"/>
                    <a:pt x="2412429" y="724399"/>
                  </a:cubicBezTo>
                  <a:cubicBezTo>
                    <a:pt x="2019160" y="902541"/>
                    <a:pt x="1651969" y="1138775"/>
                    <a:pt x="1329857" y="1424086"/>
                  </a:cubicBezTo>
                  <a:cubicBezTo>
                    <a:pt x="1169326" y="1567192"/>
                    <a:pt x="1020588" y="1723307"/>
                    <a:pt x="887314" y="1891015"/>
                  </a:cubicBezTo>
                  <a:cubicBezTo>
                    <a:pt x="753778" y="2058466"/>
                    <a:pt x="635967" y="2238026"/>
                    <a:pt x="537420" y="2427245"/>
                  </a:cubicBezTo>
                  <a:cubicBezTo>
                    <a:pt x="438874" y="2616335"/>
                    <a:pt x="356839" y="2814313"/>
                    <a:pt x="299965" y="3020021"/>
                  </a:cubicBezTo>
                  <a:cubicBezTo>
                    <a:pt x="242961" y="3225212"/>
                    <a:pt x="213474" y="3438518"/>
                    <a:pt x="213606" y="3651953"/>
                  </a:cubicBezTo>
                  <a:cubicBezTo>
                    <a:pt x="214785" y="3756804"/>
                    <a:pt x="225269" y="3860881"/>
                    <a:pt x="250036" y="3961352"/>
                  </a:cubicBezTo>
                  <a:cubicBezTo>
                    <a:pt x="274412" y="4061950"/>
                    <a:pt x="312284" y="4158171"/>
                    <a:pt x="357625" y="4250783"/>
                  </a:cubicBezTo>
                  <a:cubicBezTo>
                    <a:pt x="380558" y="4297025"/>
                    <a:pt x="405982" y="4342366"/>
                    <a:pt x="432715" y="4387063"/>
                  </a:cubicBezTo>
                  <a:cubicBezTo>
                    <a:pt x="459841" y="4431630"/>
                    <a:pt x="488803" y="4475554"/>
                    <a:pt x="518943" y="4518962"/>
                  </a:cubicBezTo>
                  <a:cubicBezTo>
                    <a:pt x="580011" y="4605521"/>
                    <a:pt x="647893" y="4689504"/>
                    <a:pt x="718133" y="4773874"/>
                  </a:cubicBezTo>
                  <a:cubicBezTo>
                    <a:pt x="788374" y="4858372"/>
                    <a:pt x="861760" y="4942871"/>
                    <a:pt x="933704" y="5030717"/>
                  </a:cubicBezTo>
                  <a:cubicBezTo>
                    <a:pt x="969742" y="5074512"/>
                    <a:pt x="1005387" y="5119337"/>
                    <a:pt x="1040900" y="5164806"/>
                  </a:cubicBezTo>
                  <a:lnTo>
                    <a:pt x="1092401" y="5230628"/>
                  </a:lnTo>
                  <a:cubicBezTo>
                    <a:pt x="1109306" y="5251624"/>
                    <a:pt x="1125425" y="5273135"/>
                    <a:pt x="1142854" y="5293615"/>
                  </a:cubicBezTo>
                  <a:cubicBezTo>
                    <a:pt x="1278880" y="5460293"/>
                    <a:pt x="1426438" y="5613704"/>
                    <a:pt x="1576354" y="5759128"/>
                  </a:cubicBezTo>
                  <a:cubicBezTo>
                    <a:pt x="1651706" y="5831519"/>
                    <a:pt x="1728368" y="5901461"/>
                    <a:pt x="1806865" y="5968571"/>
                  </a:cubicBezTo>
                  <a:cubicBezTo>
                    <a:pt x="1885362" y="6035680"/>
                    <a:pt x="1965299" y="6100599"/>
                    <a:pt x="2048253" y="6161654"/>
                  </a:cubicBezTo>
                  <a:cubicBezTo>
                    <a:pt x="2213502" y="6284022"/>
                    <a:pt x="2391724" y="6393380"/>
                    <a:pt x="2587506" y="6467059"/>
                  </a:cubicBezTo>
                  <a:cubicBezTo>
                    <a:pt x="2685137" y="6503898"/>
                    <a:pt x="2786304" y="6532106"/>
                    <a:pt x="2889176" y="6553360"/>
                  </a:cubicBezTo>
                  <a:lnTo>
                    <a:pt x="2929698" y="6561326"/>
                  </a:lnTo>
                  <a:lnTo>
                    <a:pt x="1816374" y="6561326"/>
                  </a:lnTo>
                  <a:lnTo>
                    <a:pt x="1787601" y="6545761"/>
                  </a:lnTo>
                  <a:cubicBezTo>
                    <a:pt x="1577272" y="6422749"/>
                    <a:pt x="1389483" y="6266761"/>
                    <a:pt x="1225544" y="6094158"/>
                  </a:cubicBezTo>
                  <a:cubicBezTo>
                    <a:pt x="1143116" y="6007986"/>
                    <a:pt x="1068158" y="5916274"/>
                    <a:pt x="997654" y="5822374"/>
                  </a:cubicBezTo>
                  <a:cubicBezTo>
                    <a:pt x="927546" y="5728086"/>
                    <a:pt x="860842" y="5632381"/>
                    <a:pt x="798596" y="5534615"/>
                  </a:cubicBezTo>
                  <a:cubicBezTo>
                    <a:pt x="782608" y="5510399"/>
                    <a:pt x="767537" y="5485797"/>
                    <a:pt x="752075" y="5461324"/>
                  </a:cubicBezTo>
                  <a:lnTo>
                    <a:pt x="707650" y="5390221"/>
                  </a:lnTo>
                  <a:cubicBezTo>
                    <a:pt x="679213" y="5344237"/>
                    <a:pt x="649728" y="5298638"/>
                    <a:pt x="619980" y="5252396"/>
                  </a:cubicBezTo>
                  <a:lnTo>
                    <a:pt x="438349" y="4970822"/>
                  </a:lnTo>
                  <a:cubicBezTo>
                    <a:pt x="377413" y="4874860"/>
                    <a:pt x="317263" y="4776064"/>
                    <a:pt x="261044" y="4673145"/>
                  </a:cubicBezTo>
                  <a:cubicBezTo>
                    <a:pt x="233000" y="4621622"/>
                    <a:pt x="205874" y="4569197"/>
                    <a:pt x="181107" y="4515356"/>
                  </a:cubicBezTo>
                  <a:cubicBezTo>
                    <a:pt x="156470" y="4461385"/>
                    <a:pt x="133537" y="4406385"/>
                    <a:pt x="113224" y="4350223"/>
                  </a:cubicBezTo>
                  <a:cubicBezTo>
                    <a:pt x="93305" y="4293934"/>
                    <a:pt x="75614" y="4236872"/>
                    <a:pt x="61199" y="4178908"/>
                  </a:cubicBezTo>
                  <a:cubicBezTo>
                    <a:pt x="54385" y="4149927"/>
                    <a:pt x="47440" y="4120815"/>
                    <a:pt x="41804" y="4091577"/>
                  </a:cubicBezTo>
                  <a:lnTo>
                    <a:pt x="33287" y="4047781"/>
                  </a:lnTo>
                  <a:lnTo>
                    <a:pt x="26209" y="4003858"/>
                  </a:lnTo>
                  <a:cubicBezTo>
                    <a:pt x="7732" y="3886643"/>
                    <a:pt x="0" y="3768783"/>
                    <a:pt x="0" y="3651953"/>
                  </a:cubicBezTo>
                  <a:cubicBezTo>
                    <a:pt x="524" y="3422031"/>
                    <a:pt x="25030" y="3192109"/>
                    <a:pt x="72731" y="2966307"/>
                  </a:cubicBezTo>
                  <a:cubicBezTo>
                    <a:pt x="120301" y="2740634"/>
                    <a:pt x="193163" y="2519343"/>
                    <a:pt x="291316" y="2309385"/>
                  </a:cubicBezTo>
                  <a:cubicBezTo>
                    <a:pt x="488540" y="1889469"/>
                    <a:pt x="774352" y="1513736"/>
                    <a:pt x="1110878" y="1193776"/>
                  </a:cubicBezTo>
                  <a:cubicBezTo>
                    <a:pt x="1279535" y="1033797"/>
                    <a:pt x="1461821" y="887856"/>
                    <a:pt x="1654327" y="756730"/>
                  </a:cubicBezTo>
                  <a:cubicBezTo>
                    <a:pt x="1847096" y="625732"/>
                    <a:pt x="2049956" y="509031"/>
                    <a:pt x="2261727" y="409720"/>
                  </a:cubicBezTo>
                  <a:cubicBezTo>
                    <a:pt x="2685792" y="212515"/>
                    <a:pt x="3142357" y="82162"/>
                    <a:pt x="3610060" y="27032"/>
                  </a:cubicBezTo>
                  <a:cubicBezTo>
                    <a:pt x="3785399" y="6647"/>
                    <a:pt x="3962657" y="-2144"/>
                    <a:pt x="4139342" y="44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Freeform: Shape 50">
              <a:extLst>
                <a:ext uri="{FF2B5EF4-FFF2-40B4-BE49-F238E27FC236}">
                  <a16:creationId xmlns:a16="http://schemas.microsoft.com/office/drawing/2014/main" id="{BC4A6C98-F96E-4587-B01F-A9B01BBFAD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0322" y="353119"/>
              <a:ext cx="6321679" cy="6521594"/>
            </a:xfrm>
            <a:custGeom>
              <a:avLst/>
              <a:gdLst>
                <a:gd name="connsiteX0" fmla="*/ 4150102 w 6321679"/>
                <a:gd name="connsiteY0" fmla="*/ 0 h 6521594"/>
                <a:gd name="connsiteX1" fmla="*/ 6083891 w 6321679"/>
                <a:gd name="connsiteY1" fmla="*/ 619943 h 6521594"/>
                <a:gd name="connsiteX2" fmla="*/ 6321679 w 6321679"/>
                <a:gd name="connsiteY2" fmla="*/ 822247 h 6521594"/>
                <a:gd name="connsiteX3" fmla="*/ 6321679 w 6321679"/>
                <a:gd name="connsiteY3" fmla="*/ 1866928 h 6521594"/>
                <a:gd name="connsiteX4" fmla="*/ 6212358 w 6321679"/>
                <a:gd name="connsiteY4" fmla="*/ 1689281 h 6521594"/>
                <a:gd name="connsiteX5" fmla="*/ 6049880 w 6321679"/>
                <a:gd name="connsiteY5" fmla="*/ 1477173 h 6521594"/>
                <a:gd name="connsiteX6" fmla="*/ 5248663 w 6321679"/>
                <a:gd name="connsiteY6" fmla="*/ 869327 h 6521594"/>
                <a:gd name="connsiteX7" fmla="*/ 4150102 w 6321679"/>
                <a:gd name="connsiteY7" fmla="*/ 644042 h 6521594"/>
                <a:gd name="connsiteX8" fmla="*/ 2867946 w 6321679"/>
                <a:gd name="connsiteY8" fmla="*/ 886459 h 6521594"/>
                <a:gd name="connsiteX9" fmla="*/ 1728892 w 6321679"/>
                <a:gd name="connsiteY9" fmla="*/ 1552397 h 6521594"/>
                <a:gd name="connsiteX10" fmla="*/ 941043 w 6321679"/>
                <a:gd name="connsiteY10" fmla="*/ 2512664 h 6521594"/>
                <a:gd name="connsiteX11" fmla="*/ 655362 w 6321679"/>
                <a:gd name="connsiteY11" fmla="*/ 3630204 h 6521594"/>
                <a:gd name="connsiteX12" fmla="*/ 1128177 w 6321679"/>
                <a:gd name="connsiteY12" fmla="*/ 4667883 h 6521594"/>
                <a:gd name="connsiteX13" fmla="*/ 1366419 w 6321679"/>
                <a:gd name="connsiteY13" fmla="*/ 4997246 h 6521594"/>
                <a:gd name="connsiteX14" fmla="*/ 3601937 w 6321679"/>
                <a:gd name="connsiteY14" fmla="*/ 6284685 h 6521594"/>
                <a:gd name="connsiteX15" fmla="*/ 5298985 w 6321679"/>
                <a:gd name="connsiteY15" fmla="*/ 5492643 h 6521594"/>
                <a:gd name="connsiteX16" fmla="*/ 5505513 w 6321679"/>
                <a:gd name="connsiteY16" fmla="*/ 5335367 h 6521594"/>
                <a:gd name="connsiteX17" fmla="*/ 6252618 w 6321679"/>
                <a:gd name="connsiteY17" fmla="*/ 4722492 h 6521594"/>
                <a:gd name="connsiteX18" fmla="*/ 6321679 w 6321679"/>
                <a:gd name="connsiteY18" fmla="*/ 4651477 h 6521594"/>
                <a:gd name="connsiteX19" fmla="*/ 6321679 w 6321679"/>
                <a:gd name="connsiteY19" fmla="*/ 5523097 h 6521594"/>
                <a:gd name="connsiteX20" fmla="*/ 6024428 w 6321679"/>
                <a:gd name="connsiteY20" fmla="*/ 5754969 h 6521594"/>
                <a:gd name="connsiteX21" fmla="*/ 5702345 w 6321679"/>
                <a:gd name="connsiteY21" fmla="*/ 6000018 h 6521594"/>
                <a:gd name="connsiteX22" fmla="*/ 4988380 w 6321679"/>
                <a:gd name="connsiteY22" fmla="*/ 6506549 h 6521594"/>
                <a:gd name="connsiteX23" fmla="*/ 4961490 w 6321679"/>
                <a:gd name="connsiteY23" fmla="*/ 6521594 h 6521594"/>
                <a:gd name="connsiteX24" fmla="*/ 2011326 w 6321679"/>
                <a:gd name="connsiteY24" fmla="*/ 6521594 h 6521594"/>
                <a:gd name="connsiteX25" fmla="*/ 1982893 w 6321679"/>
                <a:gd name="connsiteY25" fmla="*/ 6505768 h 6521594"/>
                <a:gd name="connsiteX26" fmla="*/ 824149 w 6321679"/>
                <a:gd name="connsiteY26" fmla="*/ 5358682 h 6521594"/>
                <a:gd name="connsiteX27" fmla="*/ 0 w 6321679"/>
                <a:gd name="connsiteY27" fmla="*/ 3630075 h 6521594"/>
                <a:gd name="connsiteX28" fmla="*/ 4150102 w 6321679"/>
                <a:gd name="connsiteY28" fmla="*/ 0 h 6521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321679" h="6521594">
                  <a:moveTo>
                    <a:pt x="4150102" y="0"/>
                  </a:moveTo>
                  <a:cubicBezTo>
                    <a:pt x="4918148" y="0"/>
                    <a:pt x="5569597" y="228540"/>
                    <a:pt x="6083891" y="619943"/>
                  </a:cubicBezTo>
                  <a:lnTo>
                    <a:pt x="6321679" y="822247"/>
                  </a:lnTo>
                  <a:lnTo>
                    <a:pt x="6321679" y="1866928"/>
                  </a:lnTo>
                  <a:lnTo>
                    <a:pt x="6212358" y="1689281"/>
                  </a:lnTo>
                  <a:cubicBezTo>
                    <a:pt x="6161484" y="1615222"/>
                    <a:pt x="6107295" y="1544427"/>
                    <a:pt x="6049880" y="1477173"/>
                  </a:cubicBezTo>
                  <a:cubicBezTo>
                    <a:pt x="5825135" y="1214018"/>
                    <a:pt x="5555573" y="1009470"/>
                    <a:pt x="5248663" y="869327"/>
                  </a:cubicBezTo>
                  <a:cubicBezTo>
                    <a:pt x="4921178" y="719909"/>
                    <a:pt x="4551627" y="644042"/>
                    <a:pt x="4150102" y="644042"/>
                  </a:cubicBezTo>
                  <a:cubicBezTo>
                    <a:pt x="3724203" y="644042"/>
                    <a:pt x="3292799" y="725448"/>
                    <a:pt x="2867946" y="886459"/>
                  </a:cubicBezTo>
                  <a:cubicBezTo>
                    <a:pt x="2454234" y="1042832"/>
                    <a:pt x="2060440" y="1273141"/>
                    <a:pt x="1728892" y="1552397"/>
                  </a:cubicBezTo>
                  <a:cubicBezTo>
                    <a:pt x="1391580" y="1836419"/>
                    <a:pt x="1126473" y="2159600"/>
                    <a:pt x="941043" y="2512664"/>
                  </a:cubicBezTo>
                  <a:cubicBezTo>
                    <a:pt x="751551" y="2873583"/>
                    <a:pt x="655362" y="3249575"/>
                    <a:pt x="655362" y="3630204"/>
                  </a:cubicBezTo>
                  <a:cubicBezTo>
                    <a:pt x="655362" y="4013537"/>
                    <a:pt x="808817" y="4237405"/>
                    <a:pt x="1128177" y="4667883"/>
                  </a:cubicBezTo>
                  <a:cubicBezTo>
                    <a:pt x="1205232" y="4771702"/>
                    <a:pt x="1284908" y="4879129"/>
                    <a:pt x="1366419" y="4997246"/>
                  </a:cubicBezTo>
                  <a:cubicBezTo>
                    <a:pt x="1989282" y="5899677"/>
                    <a:pt x="2657880" y="6284685"/>
                    <a:pt x="3601937" y="6284685"/>
                  </a:cubicBezTo>
                  <a:cubicBezTo>
                    <a:pt x="4221523" y="6284685"/>
                    <a:pt x="4676122" y="5971036"/>
                    <a:pt x="5298985" y="5492643"/>
                  </a:cubicBezTo>
                  <a:cubicBezTo>
                    <a:pt x="5368571" y="5439187"/>
                    <a:pt x="5438156" y="5386375"/>
                    <a:pt x="5505513" y="5335367"/>
                  </a:cubicBezTo>
                  <a:cubicBezTo>
                    <a:pt x="5779335" y="5127761"/>
                    <a:pt x="6041730" y="4928776"/>
                    <a:pt x="6252618" y="4722492"/>
                  </a:cubicBezTo>
                  <a:lnTo>
                    <a:pt x="6321679" y="4651477"/>
                  </a:lnTo>
                  <a:lnTo>
                    <a:pt x="6321679" y="5523097"/>
                  </a:lnTo>
                  <a:lnTo>
                    <a:pt x="6024428" y="5754969"/>
                  </a:lnTo>
                  <a:cubicBezTo>
                    <a:pt x="5918395" y="5835747"/>
                    <a:pt x="5810491" y="5916953"/>
                    <a:pt x="5702345" y="6000018"/>
                  </a:cubicBezTo>
                  <a:cubicBezTo>
                    <a:pt x="5466020" y="6181541"/>
                    <a:pt x="5232938" y="6357503"/>
                    <a:pt x="4988380" y="6506549"/>
                  </a:cubicBezTo>
                  <a:lnTo>
                    <a:pt x="4961490" y="6521594"/>
                  </a:lnTo>
                  <a:lnTo>
                    <a:pt x="2011326" y="6521594"/>
                  </a:lnTo>
                  <a:lnTo>
                    <a:pt x="1982893" y="6505768"/>
                  </a:lnTo>
                  <a:cubicBezTo>
                    <a:pt x="1531799" y="6233999"/>
                    <a:pt x="1157400" y="5841520"/>
                    <a:pt x="824149" y="5358682"/>
                  </a:cubicBezTo>
                  <a:cubicBezTo>
                    <a:pt x="424196" y="4779302"/>
                    <a:pt x="0" y="4381929"/>
                    <a:pt x="0" y="3630075"/>
                  </a:cubicBezTo>
                  <a:cubicBezTo>
                    <a:pt x="0" y="1625174"/>
                    <a:pt x="2089794" y="0"/>
                    <a:pt x="4150102"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Freeform: Shape 51">
              <a:extLst>
                <a:ext uri="{FF2B5EF4-FFF2-40B4-BE49-F238E27FC236}">
                  <a16:creationId xmlns:a16="http://schemas.microsoft.com/office/drawing/2014/main" id="{A66409EC-9CC3-482A-A4A5-54ED092B3F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0322" y="353119"/>
              <a:ext cx="6321679" cy="6521594"/>
            </a:xfrm>
            <a:custGeom>
              <a:avLst/>
              <a:gdLst>
                <a:gd name="connsiteX0" fmla="*/ 4150102 w 6321679"/>
                <a:gd name="connsiteY0" fmla="*/ 0 h 6521594"/>
                <a:gd name="connsiteX1" fmla="*/ 6083891 w 6321679"/>
                <a:gd name="connsiteY1" fmla="*/ 619943 h 6521594"/>
                <a:gd name="connsiteX2" fmla="*/ 6321679 w 6321679"/>
                <a:gd name="connsiteY2" fmla="*/ 822247 h 6521594"/>
                <a:gd name="connsiteX3" fmla="*/ 6321679 w 6321679"/>
                <a:gd name="connsiteY3" fmla="*/ 2150195 h 6521594"/>
                <a:gd name="connsiteX4" fmla="*/ 6241288 w 6321679"/>
                <a:gd name="connsiteY4" fmla="*/ 1985338 h 6521594"/>
                <a:gd name="connsiteX5" fmla="*/ 5949367 w 6321679"/>
                <a:gd name="connsiteY5" fmla="*/ 1559997 h 6521594"/>
                <a:gd name="connsiteX6" fmla="*/ 5193362 w 6321679"/>
                <a:gd name="connsiteY6" fmla="*/ 986156 h 6521594"/>
                <a:gd name="connsiteX7" fmla="*/ 4150102 w 6321679"/>
                <a:gd name="connsiteY7" fmla="*/ 772850 h 6521594"/>
                <a:gd name="connsiteX8" fmla="*/ 2914861 w 6321679"/>
                <a:gd name="connsiteY8" fmla="*/ 1006637 h 6521594"/>
                <a:gd name="connsiteX9" fmla="*/ 1814073 w 6321679"/>
                <a:gd name="connsiteY9" fmla="*/ 1650163 h 6521594"/>
                <a:gd name="connsiteX10" fmla="*/ 1057412 w 6321679"/>
                <a:gd name="connsiteY10" fmla="*/ 2571657 h 6521594"/>
                <a:gd name="connsiteX11" fmla="*/ 786277 w 6321679"/>
                <a:gd name="connsiteY11" fmla="*/ 3630204 h 6521594"/>
                <a:gd name="connsiteX12" fmla="*/ 1233931 w 6321679"/>
                <a:gd name="connsiteY12" fmla="*/ 4592016 h 6521594"/>
                <a:gd name="connsiteX13" fmla="*/ 1474795 w 6321679"/>
                <a:gd name="connsiteY13" fmla="*/ 4924985 h 6521594"/>
                <a:gd name="connsiteX14" fmla="*/ 2393691 w 6321679"/>
                <a:gd name="connsiteY14" fmla="*/ 5846995 h 6521594"/>
                <a:gd name="connsiteX15" fmla="*/ 3601805 w 6321679"/>
                <a:gd name="connsiteY15" fmla="*/ 6155876 h 6521594"/>
                <a:gd name="connsiteX16" fmla="*/ 4378909 w 6321679"/>
                <a:gd name="connsiteY16" fmla="*/ 5959186 h 6521594"/>
                <a:gd name="connsiteX17" fmla="*/ 5218129 w 6321679"/>
                <a:gd name="connsiteY17" fmla="*/ 5391271 h 6521594"/>
                <a:gd name="connsiteX18" fmla="*/ 5425313 w 6321679"/>
                <a:gd name="connsiteY18" fmla="*/ 5233481 h 6521594"/>
                <a:gd name="connsiteX19" fmla="*/ 6254366 w 6321679"/>
                <a:gd name="connsiteY19" fmla="*/ 4534301 h 6521594"/>
                <a:gd name="connsiteX20" fmla="*/ 6321679 w 6321679"/>
                <a:gd name="connsiteY20" fmla="*/ 4456641 h 6521594"/>
                <a:gd name="connsiteX21" fmla="*/ 6321679 w 6321679"/>
                <a:gd name="connsiteY21" fmla="*/ 5523097 h 6521594"/>
                <a:gd name="connsiteX22" fmla="*/ 6024428 w 6321679"/>
                <a:gd name="connsiteY22" fmla="*/ 5754969 h 6521594"/>
                <a:gd name="connsiteX23" fmla="*/ 5702345 w 6321679"/>
                <a:gd name="connsiteY23" fmla="*/ 6000018 h 6521594"/>
                <a:gd name="connsiteX24" fmla="*/ 4988380 w 6321679"/>
                <a:gd name="connsiteY24" fmla="*/ 6506549 h 6521594"/>
                <a:gd name="connsiteX25" fmla="*/ 4961490 w 6321679"/>
                <a:gd name="connsiteY25" fmla="*/ 6521594 h 6521594"/>
                <a:gd name="connsiteX26" fmla="*/ 2011326 w 6321679"/>
                <a:gd name="connsiteY26" fmla="*/ 6521594 h 6521594"/>
                <a:gd name="connsiteX27" fmla="*/ 1982893 w 6321679"/>
                <a:gd name="connsiteY27" fmla="*/ 6505768 h 6521594"/>
                <a:gd name="connsiteX28" fmla="*/ 824149 w 6321679"/>
                <a:gd name="connsiteY28" fmla="*/ 5358682 h 6521594"/>
                <a:gd name="connsiteX29" fmla="*/ 0 w 6321679"/>
                <a:gd name="connsiteY29" fmla="*/ 3630075 h 6521594"/>
                <a:gd name="connsiteX30" fmla="*/ 4150102 w 6321679"/>
                <a:gd name="connsiteY30" fmla="*/ 0 h 6521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321679" h="6521594">
                  <a:moveTo>
                    <a:pt x="4150102" y="0"/>
                  </a:moveTo>
                  <a:cubicBezTo>
                    <a:pt x="4918148" y="0"/>
                    <a:pt x="5569597" y="228540"/>
                    <a:pt x="6083891" y="619943"/>
                  </a:cubicBezTo>
                  <a:lnTo>
                    <a:pt x="6321679" y="822247"/>
                  </a:lnTo>
                  <a:lnTo>
                    <a:pt x="6321679" y="2150195"/>
                  </a:lnTo>
                  <a:lnTo>
                    <a:pt x="6241288" y="1985338"/>
                  </a:lnTo>
                  <a:cubicBezTo>
                    <a:pt x="6156788" y="1831195"/>
                    <a:pt x="6059249" y="1688709"/>
                    <a:pt x="5949367" y="1559997"/>
                  </a:cubicBezTo>
                  <a:cubicBezTo>
                    <a:pt x="5737073" y="1311397"/>
                    <a:pt x="5482843" y="1118314"/>
                    <a:pt x="5193362" y="986156"/>
                  </a:cubicBezTo>
                  <a:cubicBezTo>
                    <a:pt x="4883437" y="844596"/>
                    <a:pt x="4532365" y="772850"/>
                    <a:pt x="4150102" y="772850"/>
                  </a:cubicBezTo>
                  <a:cubicBezTo>
                    <a:pt x="3746218" y="772850"/>
                    <a:pt x="3319008" y="853613"/>
                    <a:pt x="2914861" y="1006637"/>
                  </a:cubicBezTo>
                  <a:cubicBezTo>
                    <a:pt x="2515039" y="1157857"/>
                    <a:pt x="2134350" y="1380438"/>
                    <a:pt x="1814073" y="1650163"/>
                  </a:cubicBezTo>
                  <a:cubicBezTo>
                    <a:pt x="1494190" y="1919502"/>
                    <a:pt x="1232622" y="2238173"/>
                    <a:pt x="1057412" y="2571657"/>
                  </a:cubicBezTo>
                  <a:cubicBezTo>
                    <a:pt x="877486" y="2914158"/>
                    <a:pt x="786277" y="3270313"/>
                    <a:pt x="786277" y="3630204"/>
                  </a:cubicBezTo>
                  <a:cubicBezTo>
                    <a:pt x="786277" y="3974121"/>
                    <a:pt x="923483" y="4173646"/>
                    <a:pt x="1233931" y="4592016"/>
                  </a:cubicBezTo>
                  <a:cubicBezTo>
                    <a:pt x="1311641" y="4696736"/>
                    <a:pt x="1391972" y="4805064"/>
                    <a:pt x="1474795" y="4924985"/>
                  </a:cubicBezTo>
                  <a:cubicBezTo>
                    <a:pt x="1767682" y="5349278"/>
                    <a:pt x="2068172" y="5650948"/>
                    <a:pt x="2393691" y="5846995"/>
                  </a:cubicBezTo>
                  <a:cubicBezTo>
                    <a:pt x="2738735" y="6054891"/>
                    <a:pt x="3133971" y="6155876"/>
                    <a:pt x="3601805" y="6155876"/>
                  </a:cubicBezTo>
                  <a:cubicBezTo>
                    <a:pt x="3867305" y="6155876"/>
                    <a:pt x="4114196" y="6093405"/>
                    <a:pt x="4378909" y="5959186"/>
                  </a:cubicBezTo>
                  <a:cubicBezTo>
                    <a:pt x="4650699" y="5821362"/>
                    <a:pt x="4919737" y="5620421"/>
                    <a:pt x="5218129" y="5391271"/>
                  </a:cubicBezTo>
                  <a:cubicBezTo>
                    <a:pt x="5288107" y="5337558"/>
                    <a:pt x="5357824" y="5284617"/>
                    <a:pt x="5425313" y="5233481"/>
                  </a:cubicBezTo>
                  <a:cubicBezTo>
                    <a:pt x="5739037" y="4995556"/>
                    <a:pt x="6037512" y="4769168"/>
                    <a:pt x="6254366" y="4534301"/>
                  </a:cubicBezTo>
                  <a:lnTo>
                    <a:pt x="6321679" y="4456641"/>
                  </a:lnTo>
                  <a:lnTo>
                    <a:pt x="6321679" y="5523097"/>
                  </a:lnTo>
                  <a:lnTo>
                    <a:pt x="6024428" y="5754969"/>
                  </a:lnTo>
                  <a:cubicBezTo>
                    <a:pt x="5918395" y="5835747"/>
                    <a:pt x="5810491" y="5916953"/>
                    <a:pt x="5702345" y="6000018"/>
                  </a:cubicBezTo>
                  <a:cubicBezTo>
                    <a:pt x="5466020" y="6181541"/>
                    <a:pt x="5232938" y="6357503"/>
                    <a:pt x="4988380" y="6506549"/>
                  </a:cubicBezTo>
                  <a:lnTo>
                    <a:pt x="4961490" y="6521594"/>
                  </a:lnTo>
                  <a:lnTo>
                    <a:pt x="2011326" y="6521594"/>
                  </a:lnTo>
                  <a:lnTo>
                    <a:pt x="1982893" y="6505768"/>
                  </a:lnTo>
                  <a:cubicBezTo>
                    <a:pt x="1531799" y="6233999"/>
                    <a:pt x="1157400" y="5841520"/>
                    <a:pt x="824149" y="5358682"/>
                  </a:cubicBezTo>
                  <a:cubicBezTo>
                    <a:pt x="424196" y="4779302"/>
                    <a:pt x="0" y="4381929"/>
                    <a:pt x="0" y="3630075"/>
                  </a:cubicBezTo>
                  <a:cubicBezTo>
                    <a:pt x="0" y="1625174"/>
                    <a:pt x="2089794" y="0"/>
                    <a:pt x="4150102"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Picture 3">
            <a:extLst>
              <a:ext uri="{FF2B5EF4-FFF2-40B4-BE49-F238E27FC236}">
                <a16:creationId xmlns:a16="http://schemas.microsoft.com/office/drawing/2014/main" id="{048EF8AB-81BF-D20B-9EDD-0E77E668AFD1}"/>
              </a:ext>
            </a:extLst>
          </p:cNvPr>
          <p:cNvPicPr>
            <a:picLocks noChangeAspect="1"/>
          </p:cNvPicPr>
          <p:nvPr/>
        </p:nvPicPr>
        <p:blipFill>
          <a:blip r:embed="rId2"/>
          <a:stretch>
            <a:fillRect/>
          </a:stretch>
        </p:blipFill>
        <p:spPr>
          <a:xfrm>
            <a:off x="5781294" y="2784020"/>
            <a:ext cx="3106674" cy="2213504"/>
          </a:xfrm>
          <a:prstGeom prst="rect">
            <a:avLst/>
          </a:prstGeom>
        </p:spPr>
      </p:pic>
    </p:spTree>
    <p:extLst>
      <p:ext uri="{BB962C8B-B14F-4D97-AF65-F5344CB8AC3E}">
        <p14:creationId xmlns:p14="http://schemas.microsoft.com/office/powerpoint/2010/main" val="10629634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845A0EE-C4C8-4AE1-B3C6-1261368AC0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10141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Logo, company name&#10;&#10;Description automatically generated">
            <a:extLst>
              <a:ext uri="{FF2B5EF4-FFF2-40B4-BE49-F238E27FC236}">
                <a16:creationId xmlns:a16="http://schemas.microsoft.com/office/drawing/2014/main" id="{04B7A830-3306-9047-9083-4603DFB77117}"/>
              </a:ext>
            </a:extLst>
          </p:cNvPr>
          <p:cNvPicPr>
            <a:picLocks noChangeAspect="1"/>
          </p:cNvPicPr>
          <p:nvPr/>
        </p:nvPicPr>
        <p:blipFill>
          <a:blip r:embed="rId2"/>
          <a:stretch>
            <a:fillRect/>
          </a:stretch>
        </p:blipFill>
        <p:spPr>
          <a:xfrm>
            <a:off x="4572000" y="646113"/>
            <a:ext cx="4094163" cy="2216150"/>
          </a:xfrm>
          <a:prstGeom prst="rect">
            <a:avLst/>
          </a:prstGeom>
        </p:spPr>
      </p:pic>
      <p:pic>
        <p:nvPicPr>
          <p:cNvPr id="5" name="Content Placeholder 4" descr="Text&#10;&#10;Description automatically generated">
            <a:extLst>
              <a:ext uri="{FF2B5EF4-FFF2-40B4-BE49-F238E27FC236}">
                <a16:creationId xmlns:a16="http://schemas.microsoft.com/office/drawing/2014/main" id="{74E08F3D-2FF4-5143-858E-F829EC8254BA}"/>
              </a:ext>
            </a:extLst>
          </p:cNvPr>
          <p:cNvPicPr>
            <a:picLocks noGrp="1" noChangeAspect="1"/>
          </p:cNvPicPr>
          <p:nvPr>
            <p:ph idx="1"/>
          </p:nvPr>
        </p:nvPicPr>
        <p:blipFill>
          <a:blip r:embed="rId3"/>
          <a:stretch>
            <a:fillRect/>
          </a:stretch>
        </p:blipFill>
        <p:spPr>
          <a:xfrm>
            <a:off x="4572000" y="2930525"/>
            <a:ext cx="4094163" cy="3282950"/>
          </a:xfrm>
        </p:spPr>
      </p:pic>
      <p:sp>
        <p:nvSpPr>
          <p:cNvPr id="2" name="Title 1">
            <a:extLst>
              <a:ext uri="{FF2B5EF4-FFF2-40B4-BE49-F238E27FC236}">
                <a16:creationId xmlns:a16="http://schemas.microsoft.com/office/drawing/2014/main" id="{92D27AFB-6858-5341-827D-A82D764B4B75}"/>
              </a:ext>
            </a:extLst>
          </p:cNvPr>
          <p:cNvSpPr>
            <a:spLocks noGrp="1"/>
          </p:cNvSpPr>
          <p:nvPr>
            <p:ph type="title"/>
          </p:nvPr>
        </p:nvSpPr>
        <p:spPr>
          <a:xfrm>
            <a:off x="466221" y="640080"/>
            <a:ext cx="3168968" cy="5578816"/>
          </a:xfrm>
        </p:spPr>
        <p:txBody>
          <a:bodyPr vert="horz" lIns="91440" tIns="45720" rIns="91440" bIns="45720" rtlCol="0" anchor="ctr">
            <a:normAutofit/>
          </a:bodyPr>
          <a:lstStyle/>
          <a:p>
            <a:pPr defTabSz="914400">
              <a:lnSpc>
                <a:spcPct val="90000"/>
              </a:lnSpc>
            </a:pPr>
            <a:r>
              <a:rPr lang="en-US" kern="1200" dirty="0">
                <a:solidFill>
                  <a:srgbClr val="FFFFFF"/>
                </a:solidFill>
                <a:latin typeface="+mj-lt"/>
                <a:ea typeface="+mj-ea"/>
                <a:cs typeface="+mj-cs"/>
              </a:rPr>
              <a:t>Omg! Social Media is </a:t>
            </a:r>
            <a:r>
              <a:rPr lang="en-US" kern="1200" dirty="0" err="1">
                <a:solidFill>
                  <a:srgbClr val="FFFFFF"/>
                </a:solidFill>
                <a:latin typeface="+mj-lt"/>
                <a:ea typeface="+mj-ea"/>
                <a:cs typeface="+mj-cs"/>
              </a:rPr>
              <a:t>huuuuge</a:t>
            </a:r>
            <a:r>
              <a:rPr lang="en-US" kern="1200" dirty="0">
                <a:solidFill>
                  <a:srgbClr val="FFFFFF"/>
                </a:solidFill>
                <a:latin typeface="+mj-lt"/>
                <a:ea typeface="+mj-ea"/>
                <a:cs typeface="+mj-cs"/>
              </a:rPr>
              <a:t> – closing the topic down, and getting to </a:t>
            </a:r>
            <a:r>
              <a:rPr lang="en-US" i="1" dirty="0">
                <a:solidFill>
                  <a:srgbClr val="FFFFFF"/>
                </a:solidFill>
              </a:rPr>
              <a:t>our</a:t>
            </a:r>
            <a:r>
              <a:rPr lang="en-US" kern="1200" dirty="0">
                <a:solidFill>
                  <a:srgbClr val="FFFFFF"/>
                </a:solidFill>
                <a:latin typeface="+mj-lt"/>
                <a:ea typeface="+mj-ea"/>
                <a:cs typeface="+mj-cs"/>
              </a:rPr>
              <a:t> point of departure  </a:t>
            </a:r>
          </a:p>
        </p:txBody>
      </p:sp>
    </p:spTree>
    <p:extLst>
      <p:ext uri="{BB962C8B-B14F-4D97-AF65-F5344CB8AC3E}">
        <p14:creationId xmlns:p14="http://schemas.microsoft.com/office/powerpoint/2010/main" val="380108113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5017</TotalTime>
  <Words>3688</Words>
  <Application>Microsoft Macintosh PowerPoint</Application>
  <PresentationFormat>On-screen Show (4:3)</PresentationFormat>
  <Paragraphs>135</Paragraphs>
  <Slides>37</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37</vt:i4>
      </vt:variant>
    </vt:vector>
  </HeadingPairs>
  <TitlesOfParts>
    <vt:vector size="41" baseType="lpstr">
      <vt:lpstr>Arial</vt:lpstr>
      <vt:lpstr>Calibri</vt:lpstr>
      <vt:lpstr>Times New Roman</vt:lpstr>
      <vt:lpstr>Office Theme</vt:lpstr>
      <vt:lpstr>Cooking up a Literature Review, and the First Half of a Paper.</vt:lpstr>
      <vt:lpstr>The (now famous) Inverted Pyramids </vt:lpstr>
      <vt:lpstr>Our Interest </vt:lpstr>
      <vt:lpstr>PowerPoint Presentation</vt:lpstr>
      <vt:lpstr>Some Ingredients and steps you need to cook up a Literature Review </vt:lpstr>
      <vt:lpstr>PowerPoint Presentation</vt:lpstr>
      <vt:lpstr>PowerPoint Presentation</vt:lpstr>
      <vt:lpstr>PowerPoint Presentation</vt:lpstr>
      <vt:lpstr>Omg! Social Media is huuuuge – closing the topic down, and getting to our point of departure  </vt:lpstr>
      <vt:lpstr>1 Preparation  Wiping down the surfaces. (Make sure you wear gloves)  </vt:lpstr>
      <vt:lpstr>PowerPoint Presentation</vt:lpstr>
      <vt:lpstr>Today we will be cooking this Recipe </vt:lpstr>
      <vt:lpstr>Base Ingredients Foundational Studies 1 </vt:lpstr>
      <vt:lpstr>Fresh Ingredients Specific Topic Studies 2</vt:lpstr>
      <vt:lpstr>Adding some seasoning, doing a selfie </vt:lpstr>
      <vt:lpstr>Blending. Topic Studies 2. </vt:lpstr>
      <vt:lpstr>Fresh ingredients plus Herbs and Spices</vt:lpstr>
      <vt:lpstr>The Phenomenon and the Claim </vt:lpstr>
      <vt:lpstr>Methodology </vt:lpstr>
      <vt:lpstr>Off-the-Shelf Methodology Or following the Recipe  </vt:lpstr>
      <vt:lpstr>Designing a Methodology </vt:lpstr>
      <vt:lpstr>PowerPoint Presentation</vt:lpstr>
      <vt:lpstr>End of the first half. The three stages of the things to come</vt:lpstr>
      <vt:lpstr>PowerPoint Presentation</vt:lpstr>
      <vt:lpstr>The why</vt:lpstr>
      <vt:lpstr>Previous Studies 1. Chinese nationalism and cyber nationalism</vt:lpstr>
      <vt:lpstr>2. Internet memes as political participation and mobilization</vt:lpstr>
      <vt:lpstr>Cont’</vt:lpstr>
      <vt:lpstr>2. Methodology </vt:lpstr>
      <vt:lpstr>Data and Methods</vt:lpstr>
      <vt:lpstr>ANALYSIS </vt:lpstr>
      <vt:lpstr>The ‘so what?’</vt:lpstr>
      <vt:lpstr>2</vt:lpstr>
      <vt:lpstr>3</vt:lpstr>
      <vt:lpstr>4</vt:lpstr>
      <vt:lpstr>5</vt:lpstr>
      <vt:lpstr>Assignment 2 (50%)</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Art of the Literature Review</dc:title>
  <dc:creator>Richard Fitzgerald</dc:creator>
  <cp:lastModifiedBy>rfitzgerald</cp:lastModifiedBy>
  <cp:revision>60</cp:revision>
  <dcterms:created xsi:type="dcterms:W3CDTF">2020-10-09T03:27:05Z</dcterms:created>
  <dcterms:modified xsi:type="dcterms:W3CDTF">2023-02-27T01:43:41Z</dcterms:modified>
</cp:coreProperties>
</file>